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4" r:id="rId1"/>
  </p:sldMasterIdLst>
  <p:notesMasterIdLst>
    <p:notesMasterId r:id="rId170"/>
  </p:notesMasterIdLst>
  <p:handoutMasterIdLst>
    <p:handoutMasterId r:id="rId171"/>
  </p:handoutMasterIdLst>
  <p:sldIdLst>
    <p:sldId id="381" r:id="rId2"/>
    <p:sldId id="382" r:id="rId3"/>
    <p:sldId id="383"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81" r:id="rId23"/>
    <p:sldId id="339" r:id="rId24"/>
    <p:sldId id="338" r:id="rId25"/>
    <p:sldId id="283" r:id="rId26"/>
    <p:sldId id="340" r:id="rId27"/>
    <p:sldId id="341" r:id="rId28"/>
    <p:sldId id="342" r:id="rId29"/>
    <p:sldId id="286" r:id="rId30"/>
    <p:sldId id="343" r:id="rId31"/>
    <p:sldId id="287" r:id="rId32"/>
    <p:sldId id="344" r:id="rId33"/>
    <p:sldId id="365" r:id="rId34"/>
    <p:sldId id="345" r:id="rId35"/>
    <p:sldId id="384" r:id="rId36"/>
    <p:sldId id="385" r:id="rId37"/>
    <p:sldId id="386" r:id="rId38"/>
    <p:sldId id="387" r:id="rId39"/>
    <p:sldId id="388" r:id="rId40"/>
    <p:sldId id="389" r:id="rId41"/>
    <p:sldId id="390" r:id="rId42"/>
    <p:sldId id="391" r:id="rId43"/>
    <p:sldId id="392" r:id="rId44"/>
    <p:sldId id="393" r:id="rId45"/>
    <p:sldId id="394" r:id="rId46"/>
    <p:sldId id="395" r:id="rId47"/>
    <p:sldId id="396" r:id="rId48"/>
    <p:sldId id="397" r:id="rId49"/>
    <p:sldId id="398" r:id="rId50"/>
    <p:sldId id="399" r:id="rId51"/>
    <p:sldId id="400" r:id="rId52"/>
    <p:sldId id="401" r:id="rId53"/>
    <p:sldId id="402" r:id="rId54"/>
    <p:sldId id="403" r:id="rId55"/>
    <p:sldId id="404" r:id="rId56"/>
    <p:sldId id="405" r:id="rId57"/>
    <p:sldId id="406" r:id="rId58"/>
    <p:sldId id="407" r:id="rId59"/>
    <p:sldId id="408" r:id="rId60"/>
    <p:sldId id="409" r:id="rId61"/>
    <p:sldId id="410" r:id="rId62"/>
    <p:sldId id="411" r:id="rId63"/>
    <p:sldId id="412" r:id="rId64"/>
    <p:sldId id="413" r:id="rId65"/>
    <p:sldId id="414" r:id="rId66"/>
    <p:sldId id="415" r:id="rId67"/>
    <p:sldId id="416" r:id="rId68"/>
    <p:sldId id="417" r:id="rId69"/>
    <p:sldId id="418" r:id="rId70"/>
    <p:sldId id="419" r:id="rId71"/>
    <p:sldId id="420" r:id="rId72"/>
    <p:sldId id="421" r:id="rId73"/>
    <p:sldId id="422" r:id="rId74"/>
    <p:sldId id="423" r:id="rId75"/>
    <p:sldId id="424" r:id="rId76"/>
    <p:sldId id="425" r:id="rId77"/>
    <p:sldId id="426" r:id="rId78"/>
    <p:sldId id="427" r:id="rId79"/>
    <p:sldId id="428" r:id="rId80"/>
    <p:sldId id="429" r:id="rId81"/>
    <p:sldId id="430" r:id="rId82"/>
    <p:sldId id="431" r:id="rId83"/>
    <p:sldId id="432" r:id="rId84"/>
    <p:sldId id="433" r:id="rId85"/>
    <p:sldId id="434" r:id="rId86"/>
    <p:sldId id="435" r:id="rId87"/>
    <p:sldId id="436" r:id="rId88"/>
    <p:sldId id="437" r:id="rId89"/>
    <p:sldId id="438" r:id="rId90"/>
    <p:sldId id="439" r:id="rId91"/>
    <p:sldId id="440" r:id="rId92"/>
    <p:sldId id="441" r:id="rId93"/>
    <p:sldId id="442" r:id="rId94"/>
    <p:sldId id="443" r:id="rId95"/>
    <p:sldId id="444" r:id="rId96"/>
    <p:sldId id="445" r:id="rId97"/>
    <p:sldId id="446" r:id="rId98"/>
    <p:sldId id="447" r:id="rId99"/>
    <p:sldId id="448" r:id="rId100"/>
    <p:sldId id="449" r:id="rId101"/>
    <p:sldId id="450" r:id="rId102"/>
    <p:sldId id="451" r:id="rId103"/>
    <p:sldId id="452" r:id="rId104"/>
    <p:sldId id="453" r:id="rId105"/>
    <p:sldId id="454" r:id="rId106"/>
    <p:sldId id="455" r:id="rId107"/>
    <p:sldId id="456" r:id="rId108"/>
    <p:sldId id="457" r:id="rId109"/>
    <p:sldId id="458" r:id="rId110"/>
    <p:sldId id="459" r:id="rId111"/>
    <p:sldId id="460" r:id="rId112"/>
    <p:sldId id="461" r:id="rId113"/>
    <p:sldId id="462" r:id="rId114"/>
    <p:sldId id="463" r:id="rId115"/>
    <p:sldId id="464" r:id="rId116"/>
    <p:sldId id="465" r:id="rId117"/>
    <p:sldId id="466" r:id="rId118"/>
    <p:sldId id="467" r:id="rId119"/>
    <p:sldId id="468" r:id="rId120"/>
    <p:sldId id="469" r:id="rId121"/>
    <p:sldId id="470" r:id="rId122"/>
    <p:sldId id="471" r:id="rId123"/>
    <p:sldId id="472" r:id="rId124"/>
    <p:sldId id="473" r:id="rId125"/>
    <p:sldId id="474" r:id="rId126"/>
    <p:sldId id="475" r:id="rId127"/>
    <p:sldId id="476" r:id="rId128"/>
    <p:sldId id="477" r:id="rId129"/>
    <p:sldId id="478" r:id="rId130"/>
    <p:sldId id="479" r:id="rId131"/>
    <p:sldId id="480" r:id="rId132"/>
    <p:sldId id="481" r:id="rId133"/>
    <p:sldId id="482" r:id="rId134"/>
    <p:sldId id="483" r:id="rId135"/>
    <p:sldId id="484" r:id="rId136"/>
    <p:sldId id="485" r:id="rId137"/>
    <p:sldId id="486" r:id="rId138"/>
    <p:sldId id="487" r:id="rId139"/>
    <p:sldId id="488" r:id="rId140"/>
    <p:sldId id="489" r:id="rId141"/>
    <p:sldId id="490" r:id="rId142"/>
    <p:sldId id="491" r:id="rId143"/>
    <p:sldId id="492" r:id="rId144"/>
    <p:sldId id="493" r:id="rId145"/>
    <p:sldId id="494" r:id="rId146"/>
    <p:sldId id="495" r:id="rId147"/>
    <p:sldId id="496" r:id="rId148"/>
    <p:sldId id="497" r:id="rId149"/>
    <p:sldId id="498" r:id="rId150"/>
    <p:sldId id="499" r:id="rId151"/>
    <p:sldId id="500" r:id="rId152"/>
    <p:sldId id="501" r:id="rId153"/>
    <p:sldId id="502" r:id="rId154"/>
    <p:sldId id="503" r:id="rId155"/>
    <p:sldId id="504" r:id="rId156"/>
    <p:sldId id="505" r:id="rId157"/>
    <p:sldId id="506" r:id="rId158"/>
    <p:sldId id="507" r:id="rId159"/>
    <p:sldId id="508" r:id="rId160"/>
    <p:sldId id="509" r:id="rId161"/>
    <p:sldId id="510" r:id="rId162"/>
    <p:sldId id="511" r:id="rId163"/>
    <p:sldId id="512" r:id="rId164"/>
    <p:sldId id="513" r:id="rId165"/>
    <p:sldId id="514" r:id="rId166"/>
    <p:sldId id="515" r:id="rId167"/>
    <p:sldId id="516" r:id="rId168"/>
    <p:sldId id="517" r:id="rId169"/>
  </p:sldIdLst>
  <p:sldSz cx="9144000" cy="6858000" type="screen4x3"/>
  <p:notesSz cx="6669088" cy="9926638"/>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ヒラギノ角ゴ Pro W3" pitchFamily="-112" charset="-128"/>
        <a:cs typeface="+mn-cs"/>
      </a:defRPr>
    </a:lvl5pPr>
    <a:lvl6pPr marL="22860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6pPr>
    <a:lvl7pPr marL="27432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7pPr>
    <a:lvl8pPr marL="32004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8pPr>
    <a:lvl9pPr marL="3657600" algn="l" defTabSz="914400" rtl="0" eaLnBrk="1" latinLnBrk="0" hangingPunct="1">
      <a:defRPr kern="1200">
        <a:solidFill>
          <a:schemeClr val="tx1"/>
        </a:solidFill>
        <a:latin typeface="Arial" panose="020B0604020202020204" pitchFamily="34" charset="0"/>
        <a:ea typeface="ヒラギノ角ゴ Pro W3" pitchFamily="-112"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01" userDrawn="1">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93"/>
    <a:srgbClr val="FFFF81"/>
    <a:srgbClr val="FFCC99"/>
    <a:srgbClr val="CFE3F3"/>
    <a:srgbClr val="BDA9E5"/>
    <a:srgbClr val="CCFFFF"/>
    <a:srgbClr val="CCECFF"/>
    <a:srgbClr val="6699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600" autoAdjust="0"/>
    <p:restoredTop sz="75406" autoAdjust="0"/>
  </p:normalViewPr>
  <p:slideViewPr>
    <p:cSldViewPr>
      <p:cViewPr varScale="1">
        <p:scale>
          <a:sx n="55" d="100"/>
          <a:sy n="55" d="100"/>
        </p:scale>
        <p:origin x="1170" y="72"/>
      </p:cViewPr>
      <p:guideLst>
        <p:guide orient="horz" pos="2160"/>
        <p:guide pos="2880"/>
      </p:guideLst>
    </p:cSldViewPr>
  </p:slideViewPr>
  <p:outlineViewPr>
    <p:cViewPr>
      <p:scale>
        <a:sx n="33" d="100"/>
        <a:sy n="33" d="100"/>
      </p:scale>
      <p:origin x="48" y="68454"/>
    </p:cViewPr>
  </p:outlineViewPr>
  <p:notesTextViewPr>
    <p:cViewPr>
      <p:scale>
        <a:sx n="100" d="100"/>
        <a:sy n="100" d="100"/>
      </p:scale>
      <p:origin x="0" y="0"/>
    </p:cViewPr>
  </p:notesTextViewPr>
  <p:sorterViewPr>
    <p:cViewPr>
      <p:scale>
        <a:sx n="100" d="100"/>
        <a:sy n="100" d="100"/>
      </p:scale>
      <p:origin x="0" y="0"/>
    </p:cViewPr>
  </p:sorterViewPr>
  <p:notesViewPr>
    <p:cSldViewPr>
      <p:cViewPr varScale="1">
        <p:scale>
          <a:sx n="79" d="100"/>
          <a:sy n="79" d="100"/>
        </p:scale>
        <p:origin x="-1920" y="-84"/>
      </p:cViewPr>
      <p:guideLst>
        <p:guide orient="horz" pos="3127"/>
        <p:guide pos="2101"/>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5" Type="http://schemas.openxmlformats.org/officeDocument/2006/relationships/tableStyles" Target="tableStyles.xml"/><Relationship Id="rId170"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handoutMaster" Target="handoutMasters/handoutMaster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slide" Target="slides/slide168.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bwMode="auto">
          <a:xfrm>
            <a:off x="0" y="1"/>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3" name="Date Placeholder 2"/>
          <p:cNvSpPr>
            <a:spLocks noGrp="1"/>
          </p:cNvSpPr>
          <p:nvPr>
            <p:ph type="dt" sz="quarter" idx="1"/>
          </p:nvPr>
        </p:nvSpPr>
        <p:spPr bwMode="auto">
          <a:xfrm>
            <a:off x="3778851" y="1"/>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fld id="{7209460A-E4EC-4D09-91B8-6F02E2315146}" type="datetime1">
              <a:rPr lang="en-US"/>
              <a:pPr>
                <a:defRPr/>
              </a:pPr>
              <a:t>11/14/2018</a:t>
            </a:fld>
            <a:endParaRPr lang="en-US" dirty="0"/>
          </a:p>
        </p:txBody>
      </p:sp>
      <p:sp>
        <p:nvSpPr>
          <p:cNvPr id="4" name="Footer Placeholder 3"/>
          <p:cNvSpPr>
            <a:spLocks noGrp="1"/>
          </p:cNvSpPr>
          <p:nvPr>
            <p:ph type="ftr" sz="quarter" idx="2"/>
          </p:nvPr>
        </p:nvSpPr>
        <p:spPr bwMode="auto">
          <a:xfrm>
            <a:off x="0" y="9428456"/>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5" name="Slide Number Placeholder 4"/>
          <p:cNvSpPr>
            <a:spLocks noGrp="1"/>
          </p:cNvSpPr>
          <p:nvPr>
            <p:ph type="sldNum" sz="quarter" idx="3"/>
          </p:nvPr>
        </p:nvSpPr>
        <p:spPr bwMode="auto">
          <a:xfrm>
            <a:off x="3778851" y="9428456"/>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B77C4E44-C3EA-42B4-9CCF-6B26CEF1CA5D}" type="slidenum">
              <a:rPr lang="en-US" altLang="en-US"/>
              <a:pPr>
                <a:defRPr/>
              </a:pPr>
              <a:t>‹#›</a:t>
            </a:fld>
            <a:endParaRPr lang="en-US" altLang="en-US" dirty="0"/>
          </a:p>
        </p:txBody>
      </p:sp>
    </p:spTree>
    <p:extLst>
      <p:ext uri="{BB962C8B-B14F-4D97-AF65-F5344CB8AC3E}">
        <p14:creationId xmlns:p14="http://schemas.microsoft.com/office/powerpoint/2010/main" val="38569494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3410" name="Rectangle 2"/>
          <p:cNvSpPr>
            <a:spLocks noGrp="1" noChangeArrowheads="1"/>
          </p:cNvSpPr>
          <p:nvPr>
            <p:ph type="hdr" sz="quarter"/>
          </p:nvPr>
        </p:nvSpPr>
        <p:spPr bwMode="auto">
          <a:xfrm>
            <a:off x="0" y="1"/>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1" name="Rectangle 3"/>
          <p:cNvSpPr>
            <a:spLocks noGrp="1" noChangeArrowheads="1"/>
          </p:cNvSpPr>
          <p:nvPr>
            <p:ph type="dt" idx="1"/>
          </p:nvPr>
        </p:nvSpPr>
        <p:spPr bwMode="auto">
          <a:xfrm>
            <a:off x="3778851" y="1"/>
            <a:ext cx="2888742" cy="496501"/>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lvl1pPr algn="r" defTabSz="938920" eaLnBrk="1" hangingPunct="1">
              <a:defRPr sz="1200">
                <a:latin typeface="Arial" charset="0"/>
                <a:ea typeface="ヒラギノ角ゴ Pro W3" pitchFamily="-111" charset="-128"/>
                <a:cs typeface="+mn-cs"/>
              </a:defRPr>
            </a:lvl1pPr>
          </a:lstStyle>
          <a:p>
            <a:pPr>
              <a:defRPr/>
            </a:pPr>
            <a:endParaRPr lang="en-US" dirty="0"/>
          </a:p>
        </p:txBody>
      </p:sp>
      <p:sp>
        <p:nvSpPr>
          <p:cNvPr id="2052" name="Rectangle 4"/>
          <p:cNvSpPr>
            <a:spLocks noGrp="1" noRot="1" noChangeAspect="1" noChangeArrowheads="1" noTextEdit="1"/>
          </p:cNvSpPr>
          <p:nvPr>
            <p:ph type="sldImg" idx="2"/>
          </p:nvPr>
        </p:nvSpPr>
        <p:spPr bwMode="auto">
          <a:xfrm>
            <a:off x="854075" y="744538"/>
            <a:ext cx="4960938"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73413" name="Rectangle 5"/>
          <p:cNvSpPr>
            <a:spLocks noGrp="1" noChangeArrowheads="1"/>
          </p:cNvSpPr>
          <p:nvPr>
            <p:ph type="body" sz="quarter" idx="3"/>
          </p:nvPr>
        </p:nvSpPr>
        <p:spPr bwMode="auto">
          <a:xfrm>
            <a:off x="667208" y="4715912"/>
            <a:ext cx="5334672" cy="4466819"/>
          </a:xfrm>
          <a:prstGeom prst="rect">
            <a:avLst/>
          </a:prstGeom>
          <a:noFill/>
          <a:ln w="9525">
            <a:noFill/>
            <a:miter lim="800000"/>
            <a:headEnd/>
            <a:tailEnd/>
          </a:ln>
        </p:spPr>
        <p:txBody>
          <a:bodyPr vert="horz" wrap="square" lIns="93933" tIns="46966" rIns="93933" bIns="46966"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273414" name="Rectangle 6"/>
          <p:cNvSpPr>
            <a:spLocks noGrp="1" noChangeArrowheads="1"/>
          </p:cNvSpPr>
          <p:nvPr>
            <p:ph type="ftr" sz="quarter" idx="4"/>
          </p:nvPr>
        </p:nvSpPr>
        <p:spPr bwMode="auto">
          <a:xfrm>
            <a:off x="0" y="9428456"/>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l" defTabSz="938920" eaLnBrk="1" hangingPunct="1">
              <a:defRPr sz="1200">
                <a:latin typeface="Arial" charset="0"/>
                <a:ea typeface="ヒラギノ角ゴ Pro W3" pitchFamily="-111" charset="-128"/>
                <a:cs typeface="+mn-cs"/>
              </a:defRPr>
            </a:lvl1pPr>
          </a:lstStyle>
          <a:p>
            <a:pPr>
              <a:defRPr/>
            </a:pPr>
            <a:endParaRPr lang="en-US" dirty="0"/>
          </a:p>
        </p:txBody>
      </p:sp>
      <p:sp>
        <p:nvSpPr>
          <p:cNvPr id="273415" name="Rectangle 7"/>
          <p:cNvSpPr>
            <a:spLocks noGrp="1" noChangeArrowheads="1"/>
          </p:cNvSpPr>
          <p:nvPr>
            <p:ph type="sldNum" sz="quarter" idx="5"/>
          </p:nvPr>
        </p:nvSpPr>
        <p:spPr bwMode="auto">
          <a:xfrm>
            <a:off x="3778851" y="9428456"/>
            <a:ext cx="2888742" cy="496501"/>
          </a:xfrm>
          <a:prstGeom prst="rect">
            <a:avLst/>
          </a:prstGeom>
          <a:noFill/>
          <a:ln w="9525">
            <a:noFill/>
            <a:miter lim="800000"/>
            <a:headEnd/>
            <a:tailEnd/>
          </a:ln>
        </p:spPr>
        <p:txBody>
          <a:bodyPr vert="horz" wrap="square" lIns="93933" tIns="46966" rIns="93933" bIns="46966" numCol="1" anchor="b" anchorCtr="0" compatLnSpc="1">
            <a:prstTxWarp prst="textNoShape">
              <a:avLst/>
            </a:prstTxWarp>
          </a:bodyPr>
          <a:lstStyle>
            <a:lvl1pPr algn="r" defTabSz="938920" eaLnBrk="1" hangingPunct="1">
              <a:defRPr sz="1200" smtClean="0"/>
            </a:lvl1pPr>
          </a:lstStyle>
          <a:p>
            <a:pPr>
              <a:defRPr/>
            </a:pPr>
            <a:fld id="{3359A83C-C081-452C-A522-6E76424C1D48}" type="slidenum">
              <a:rPr lang="en-US" altLang="en-US"/>
              <a:pPr>
                <a:defRPr/>
              </a:pPr>
              <a:t>‹#›</a:t>
            </a:fld>
            <a:endParaRPr lang="en-US" altLang="en-US" dirty="0"/>
          </a:p>
        </p:txBody>
      </p:sp>
    </p:spTree>
    <p:extLst>
      <p:ext uri="{BB962C8B-B14F-4D97-AF65-F5344CB8AC3E}">
        <p14:creationId xmlns:p14="http://schemas.microsoft.com/office/powerpoint/2010/main" val="349471568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pitchFamily="-111" charset="-128"/>
      </a:defRPr>
    </a:lvl1pPr>
    <a:lvl2pPr marL="4572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2pPr>
    <a:lvl3pPr marL="9144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3pPr>
    <a:lvl4pPr marL="13716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4pPr>
    <a:lvl5pPr marL="1828800" algn="l" rtl="0" eaLnBrk="0" fontAlgn="base" hangingPunct="0">
      <a:spcBef>
        <a:spcPct val="30000"/>
      </a:spcBef>
      <a:spcAft>
        <a:spcPct val="0"/>
      </a:spcAft>
      <a:defRPr sz="1200" kern="1200">
        <a:solidFill>
          <a:schemeClr val="tx1"/>
        </a:solidFill>
        <a:latin typeface="Arial" charset="0"/>
        <a:ea typeface="ヒラギノ角ゴ Pro W3" pitchFamily="-111" charset="-128"/>
        <a:cs typeface="ヒラギノ角ゴ Pro W3"/>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900" b="0" u="sng" dirty="0" smtClean="0">
                <a:ea typeface="ヒラギノ角ゴ Pro W3" pitchFamily="-112" charset="-128"/>
              </a:rPr>
              <a:t>Algorithm</a:t>
            </a:r>
            <a:r>
              <a:rPr lang="en-US" altLang="en-US" sz="900" b="0" dirty="0" smtClean="0">
                <a:ea typeface="ヒラギノ角ゴ Pro W3" pitchFamily="-112" charset="-128"/>
              </a:rPr>
              <a:t> –</a:t>
            </a:r>
            <a:r>
              <a:rPr lang="en-US" altLang="en-US" sz="900" b="0" i="1" dirty="0" smtClean="0">
                <a:ea typeface="ヒラギノ角ゴ Pro W3" pitchFamily="-112" charset="-128"/>
              </a:rPr>
              <a:t> </a:t>
            </a:r>
            <a:r>
              <a:rPr lang="en-US" altLang="en-US" sz="900" b="0" dirty="0" smtClean="0">
                <a:ea typeface="ヒラギノ角ゴ Pro W3" pitchFamily="-112" charset="-128"/>
              </a:rPr>
              <a:t>A step-by-step procedure; typically an established computation for solving a problem within a set number of steps.</a:t>
            </a:r>
          </a:p>
          <a:p>
            <a:r>
              <a:rPr lang="en-US" altLang="en-US" sz="900" b="0" u="sng" dirty="0" smtClean="0">
                <a:ea typeface="ヒラギノ角ゴ Pro W3" pitchFamily="-112" charset="-128"/>
              </a:rPr>
              <a:t>Block cipher</a:t>
            </a:r>
            <a:r>
              <a:rPr lang="en-US" altLang="en-US" sz="900" b="0" i="1" u="sng" dirty="0" smtClean="0">
                <a:ea typeface="ヒラギノ角ゴ Pro W3" pitchFamily="-112" charset="-128"/>
              </a:rPr>
              <a:t> </a:t>
            </a:r>
            <a:r>
              <a:rPr lang="en-US" altLang="en-US" sz="900" b="0" dirty="0" smtClean="0">
                <a:ea typeface="ヒラギノ角ゴ Pro W3" pitchFamily="-112" charset="-128"/>
              </a:rPr>
              <a:t>–</a:t>
            </a:r>
            <a:r>
              <a:rPr lang="en-US" altLang="en-US" sz="900" b="0" i="1" dirty="0" smtClean="0">
                <a:ea typeface="ヒラギノ角ゴ Pro W3" pitchFamily="-112" charset="-128"/>
              </a:rPr>
              <a:t> </a:t>
            </a:r>
            <a:r>
              <a:rPr lang="en-US" altLang="en-US" sz="900" b="0" dirty="0" smtClean="0">
                <a:ea typeface="ヒラギノ角ゴ Pro W3" pitchFamily="-112" charset="-128"/>
              </a:rPr>
              <a:t>A cipher that operates on blocks of data.</a:t>
            </a:r>
          </a:p>
          <a:p>
            <a:r>
              <a:rPr lang="en-US" altLang="en-US" sz="900" b="0" u="sng" dirty="0" smtClean="0">
                <a:ea typeface="ヒラギノ角ゴ Pro W3" pitchFamily="-112" charset="-128"/>
              </a:rPr>
              <a:t>Collision attack</a:t>
            </a:r>
            <a:r>
              <a:rPr lang="en-US" altLang="en-US" sz="900" b="0" dirty="0" smtClean="0">
                <a:ea typeface="ヒラギノ角ゴ Pro W3" pitchFamily="-112" charset="-128"/>
              </a:rPr>
              <a:t> –</a:t>
            </a:r>
            <a:r>
              <a:rPr lang="en-US" altLang="en-US" sz="900" b="0" i="1" dirty="0" smtClean="0">
                <a:ea typeface="ヒラギノ角ゴ Pro W3" pitchFamily="-112" charset="-128"/>
              </a:rPr>
              <a:t> </a:t>
            </a:r>
            <a:r>
              <a:rPr lang="en-US" altLang="en-US" sz="900" b="0" dirty="0" smtClean="0">
                <a:ea typeface="ヒラギノ角ゴ Pro W3" pitchFamily="-112" charset="-128"/>
              </a:rPr>
              <a:t>An attack on a hash function, in which a specific input is generated to produce a hash function output that matches another input.</a:t>
            </a:r>
          </a:p>
          <a:p>
            <a:r>
              <a:rPr lang="en-US" altLang="en-US" sz="900" b="0" u="sng" dirty="0" smtClean="0">
                <a:ea typeface="ヒラギノ角ゴ Pro W3" pitchFamily="-112" charset="-128"/>
              </a:rPr>
              <a:t>Confusion</a:t>
            </a:r>
            <a:r>
              <a:rPr lang="en-US" altLang="en-US" sz="900" b="0" dirty="0" smtClean="0">
                <a:ea typeface="ヒラギノ角ゴ Pro W3" pitchFamily="-112" charset="-128"/>
              </a:rPr>
              <a:t> – </a:t>
            </a:r>
            <a:r>
              <a:rPr lang="en-US" sz="900" dirty="0" smtClean="0"/>
              <a:t>A </a:t>
            </a:r>
            <a:r>
              <a:rPr lang="en-US" sz="900" dirty="0"/>
              <a:t>principle that, when employed, makes each character of ciphertext dependent on several parts of the key. </a:t>
            </a:r>
            <a:endParaRPr lang="en-US" altLang="en-US" sz="900" b="0" dirty="0" smtClean="0">
              <a:ea typeface="ヒラギノ角ゴ Pro W3" pitchFamily="-112" charset="-128"/>
            </a:endParaRPr>
          </a:p>
          <a:p>
            <a:r>
              <a:rPr lang="en-US" altLang="en-US" sz="900" b="0" u="sng" dirty="0" smtClean="0">
                <a:ea typeface="ヒラギノ角ゴ Pro W3" pitchFamily="-112" charset="-128"/>
              </a:rPr>
              <a:t>Cryptanalysis</a:t>
            </a:r>
            <a:r>
              <a:rPr lang="en-US" altLang="en-US" sz="900" b="0" dirty="0" smtClean="0">
                <a:ea typeface="ヒラギノ角ゴ Pro W3" pitchFamily="-112" charset="-128"/>
              </a:rPr>
              <a:t> –</a:t>
            </a:r>
            <a:r>
              <a:rPr lang="en-US" altLang="en-US" sz="900" b="0" i="1" dirty="0" smtClean="0">
                <a:ea typeface="ヒラギノ角ゴ Pro W3" pitchFamily="-112" charset="-128"/>
              </a:rPr>
              <a:t> </a:t>
            </a:r>
            <a:r>
              <a:rPr lang="en-US" altLang="en-US" sz="900" b="0" dirty="0" smtClean="0">
                <a:ea typeface="ヒラギノ角ゴ Pro W3" pitchFamily="-112" charset="-128"/>
              </a:rPr>
              <a:t>The process of attempting to break a cryptographic system.</a:t>
            </a:r>
          </a:p>
          <a:p>
            <a:r>
              <a:rPr lang="en-US" altLang="en-US" sz="900" b="0" u="sng" dirty="0" smtClean="0">
                <a:ea typeface="ヒラギノ角ゴ Pro W3" pitchFamily="-112" charset="-128"/>
              </a:rPr>
              <a:t>Cryptography</a:t>
            </a:r>
            <a:r>
              <a:rPr lang="en-US" altLang="en-US" sz="900" b="0" dirty="0" smtClean="0">
                <a:ea typeface="ヒラギノ角ゴ Pro W3" pitchFamily="-112" charset="-128"/>
              </a:rPr>
              <a:t> –</a:t>
            </a:r>
            <a:r>
              <a:rPr lang="en-US" altLang="en-US" sz="900" b="0" i="1" dirty="0" smtClean="0">
                <a:ea typeface="ヒラギノ角ゴ Pro W3" pitchFamily="-112" charset="-128"/>
              </a:rPr>
              <a:t> </a:t>
            </a:r>
            <a:r>
              <a:rPr lang="en-US" altLang="en-US" sz="900" b="0" dirty="0" smtClean="0">
                <a:ea typeface="ヒラギノ角ゴ Pro W3" pitchFamily="-112" charset="-128"/>
              </a:rPr>
              <a:t>The art of secret writing that enables an individual to hide the contents of a message or file from all but the intended recipient.</a:t>
            </a:r>
          </a:p>
          <a:p>
            <a:r>
              <a:rPr lang="en-US" altLang="en-US" sz="900" b="0" u="sng" dirty="0" smtClean="0">
                <a:ea typeface="ヒラギノ角ゴ Pro W3" pitchFamily="-112" charset="-128"/>
              </a:rPr>
              <a:t>Differential cryptanalysis</a:t>
            </a:r>
            <a:r>
              <a:rPr lang="en-US" altLang="en-US" sz="900" b="0" dirty="0" smtClean="0">
                <a:ea typeface="ヒラギノ角ゴ Pro W3" pitchFamily="-112" charset="-128"/>
              </a:rPr>
              <a:t> – </a:t>
            </a:r>
            <a:r>
              <a:rPr lang="en-US" sz="900" dirty="0" smtClean="0"/>
              <a:t>A </a:t>
            </a:r>
            <a:r>
              <a:rPr lang="en-US" sz="900" dirty="0"/>
              <a:t>form of cryptanalysis that uses different inputs to study how outputs change in a structured manner. </a:t>
            </a:r>
            <a:endParaRPr lang="en-US" altLang="en-US" sz="900" b="0" dirty="0" smtClean="0">
              <a:ea typeface="ヒラギノ角ゴ Pro W3" pitchFamily="-112" charset="-128"/>
            </a:endParaRPr>
          </a:p>
          <a:p>
            <a:r>
              <a:rPr lang="en-US" altLang="en-US" sz="900" b="0" u="sng" dirty="0" smtClean="0">
                <a:ea typeface="ヒラギノ角ゴ Pro W3" pitchFamily="-112" charset="-128"/>
              </a:rPr>
              <a:t>Diffusion</a:t>
            </a:r>
            <a:r>
              <a:rPr lang="en-US" altLang="en-US" sz="900" b="0" dirty="0" smtClean="0">
                <a:ea typeface="ヒラギノ角ゴ Pro W3" pitchFamily="-112" charset="-128"/>
              </a:rPr>
              <a:t> – </a:t>
            </a:r>
            <a:r>
              <a:rPr lang="en-US" sz="900" dirty="0" smtClean="0"/>
              <a:t>A </a:t>
            </a:r>
            <a:r>
              <a:rPr lang="en-US" sz="900" dirty="0"/>
              <a:t>principle that the statistical analysis of plaintext and ciphertext results in a form of dispersion rendering one structurally independent of the other. In plain terms, a change in one character of plaintext should result in multiple changes in the ciphertext in a manner that changes in ciphertext do not reveal information as to the structure of the plaintext. </a:t>
            </a:r>
            <a:endParaRPr lang="en-US" altLang="en-US" sz="900" b="0" dirty="0" smtClean="0">
              <a:ea typeface="ヒラギノ角ゴ Pro W3" pitchFamily="-112" charset="-128"/>
            </a:endParaRPr>
          </a:p>
          <a:p>
            <a:r>
              <a:rPr lang="en-US" altLang="en-US" sz="900" u="sng" dirty="0" smtClean="0"/>
              <a:t>Digital rights management</a:t>
            </a:r>
            <a:r>
              <a:rPr lang="en-US" altLang="en-US" sz="900" dirty="0" smtClean="0"/>
              <a:t> – </a:t>
            </a:r>
            <a:r>
              <a:rPr lang="en-US" sz="900" dirty="0" smtClean="0"/>
              <a:t>The </a:t>
            </a:r>
            <a:r>
              <a:rPr lang="en-US" sz="900" dirty="0"/>
              <a:t>control of user activities associated with a digital object via technological means. </a:t>
            </a:r>
            <a:endParaRPr lang="en-US" altLang="en-US" sz="900" dirty="0" smtClean="0"/>
          </a:p>
          <a:p>
            <a:r>
              <a:rPr lang="en-US" altLang="en-US" sz="900" u="sng" dirty="0" smtClean="0"/>
              <a:t>Digital signature</a:t>
            </a:r>
            <a:r>
              <a:rPr lang="en-US" altLang="en-US" sz="900" dirty="0" smtClean="0"/>
              <a:t> – </a:t>
            </a:r>
            <a:r>
              <a:rPr lang="en-US" sz="900" dirty="0" smtClean="0"/>
              <a:t>A </a:t>
            </a:r>
            <a:r>
              <a:rPr lang="en-US" sz="900" dirty="0"/>
              <a:t>cryptography-based artifact that is a key component of a public key infrastructure (PKI) implementation. A digital signature can be used to prove identity because it is created with the private key portion of a public/private key pair. A recipient can decrypt the signature and, by doing so, receive the assurance that the data must have come from the sender and that the data has not changed. </a:t>
            </a:r>
            <a:endParaRPr lang="en-US" altLang="en-US" sz="900" dirty="0" smtClean="0"/>
          </a:p>
          <a:p>
            <a:r>
              <a:rPr lang="en-US" altLang="en-US" sz="900" b="0" u="sng" dirty="0" smtClean="0">
                <a:ea typeface="ヒラギノ角ゴ Pro W3" pitchFamily="-112" charset="-128"/>
              </a:rPr>
              <a:t>Entropy</a:t>
            </a:r>
            <a:r>
              <a:rPr lang="en-US" altLang="en-US" sz="900" b="0" dirty="0" smtClean="0">
                <a:ea typeface="ヒラギノ角ゴ Pro W3" pitchFamily="-112" charset="-128"/>
              </a:rPr>
              <a:t> – </a:t>
            </a:r>
            <a:r>
              <a:rPr lang="en-US" sz="900" dirty="0" smtClean="0"/>
              <a:t>The </a:t>
            </a:r>
            <a:r>
              <a:rPr lang="en-US" sz="900" dirty="0"/>
              <a:t>measure of uncertainty associated with a series of values. Perfect entropy equates to complete randomness, such that given any string of bits, there is no computation to improve guessing the next bit in the sequence. </a:t>
            </a:r>
            <a:endParaRPr lang="en-US" altLang="en-US" sz="900" b="0" dirty="0" smtClean="0">
              <a:ea typeface="ヒラギノ角ゴ Pro W3" pitchFamily="-112" charset="-128"/>
            </a:endParaRPr>
          </a:p>
          <a:p>
            <a:r>
              <a:rPr lang="en-US" altLang="en-US" sz="900" b="0" u="sng" dirty="0" smtClean="0">
                <a:ea typeface="ヒラギノ角ゴ Pro W3" pitchFamily="-112" charset="-128"/>
              </a:rPr>
              <a:t>Ephemeral</a:t>
            </a:r>
            <a:r>
              <a:rPr lang="en-US" altLang="en-US" sz="900" b="0" u="sng" baseline="0" dirty="0" smtClean="0">
                <a:ea typeface="ヒラギノ角ゴ Pro W3" pitchFamily="-112" charset="-128"/>
              </a:rPr>
              <a:t> keys</a:t>
            </a:r>
            <a:r>
              <a:rPr lang="en-US" altLang="en-US" sz="900" b="0" baseline="0" dirty="0" smtClean="0">
                <a:ea typeface="ヒラギノ角ゴ Pro W3" pitchFamily="-112" charset="-128"/>
              </a:rPr>
              <a:t> – </a:t>
            </a:r>
            <a:r>
              <a:rPr lang="en-US" sz="900" dirty="0" smtClean="0"/>
              <a:t>Cryptographic </a:t>
            </a:r>
            <a:r>
              <a:rPr lang="en-US" sz="900" dirty="0"/>
              <a:t>keys that are used only once after they are generated. </a:t>
            </a:r>
            <a:endParaRPr lang="en-US" altLang="en-US" sz="900" b="0" baseline="0" dirty="0" smtClean="0">
              <a:ea typeface="ヒラギノ角ゴ Pro W3" pitchFamily="-112" charset="-128"/>
            </a:endParaRPr>
          </a:p>
          <a:p>
            <a:r>
              <a:rPr lang="en-US" altLang="en-US" sz="900" b="0" u="sng" dirty="0" smtClean="0">
                <a:ea typeface="ヒラギノ角ゴ Pro W3" pitchFamily="-112" charset="-128"/>
              </a:rPr>
              <a:t>Hash</a:t>
            </a:r>
            <a:r>
              <a:rPr lang="en-US" altLang="en-US" sz="900" b="0" dirty="0" smtClean="0">
                <a:ea typeface="ヒラギノ角ゴ Pro W3" pitchFamily="-112" charset="-128"/>
              </a:rPr>
              <a:t> –</a:t>
            </a:r>
            <a:r>
              <a:rPr lang="en-US" altLang="en-US" sz="900" b="0" i="1" dirty="0" smtClean="0">
                <a:ea typeface="ヒラギノ角ゴ Pro W3" pitchFamily="-112" charset="-128"/>
              </a:rPr>
              <a:t> </a:t>
            </a:r>
            <a:r>
              <a:rPr lang="en-US" altLang="en-US" sz="900" b="0" dirty="0" smtClean="0">
                <a:ea typeface="ヒラギノ角ゴ Pro W3" pitchFamily="-112" charset="-128"/>
              </a:rPr>
              <a:t>Form of encryption that creates a digest of the data put into the algorithm. These algorithms are referred to as one-way algorithms because there is no feasible way to decrypt what has been encrypted.</a:t>
            </a:r>
          </a:p>
          <a:p>
            <a:r>
              <a:rPr lang="en-US" altLang="en-US" sz="900" b="0" u="sng" dirty="0" smtClean="0">
                <a:ea typeface="ヒラギノ角ゴ Pro W3" pitchFamily="-112" charset="-128"/>
              </a:rPr>
              <a:t>Key</a:t>
            </a:r>
            <a:r>
              <a:rPr lang="en-US" altLang="en-US" sz="900" b="0" dirty="0" smtClean="0">
                <a:ea typeface="ヒラギノ角ゴ Pro W3" pitchFamily="-112" charset="-128"/>
              </a:rPr>
              <a:t> –</a:t>
            </a:r>
            <a:r>
              <a:rPr lang="en-US" altLang="en-US" sz="900" b="0" i="1" dirty="0" smtClean="0">
                <a:ea typeface="ヒラギノ角ゴ Pro W3" pitchFamily="-112" charset="-128"/>
              </a:rPr>
              <a:t> </a:t>
            </a:r>
            <a:r>
              <a:rPr lang="en-US" altLang="en-US" sz="900" b="0" dirty="0" smtClean="0">
                <a:ea typeface="ヒラギノ角ゴ Pro W3" pitchFamily="-112" charset="-128"/>
              </a:rPr>
              <a:t>In cryptography, a sequence of characters or bits used by an algorithm to encrypt or decrypt a message.</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a:t>
            </a:fld>
            <a:endParaRPr lang="en-US" altLang="en-US" dirty="0"/>
          </a:p>
        </p:txBody>
      </p:sp>
    </p:spTree>
    <p:extLst>
      <p:ext uri="{BB962C8B-B14F-4D97-AF65-F5344CB8AC3E}">
        <p14:creationId xmlns:p14="http://schemas.microsoft.com/office/powerpoint/2010/main" val="14985646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objective 6.1i Use of Proven Technologies</a:t>
            </a:r>
          </a:p>
          <a:p>
            <a:endParaRPr lang="en-US" altLang="en-US" dirty="0" smtClean="0">
              <a:ea typeface="ヒラギノ角ゴ Pro W3" pitchFamily="-112"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AB1A451-E96D-4C92-BF43-3E0C218A949F}" type="slidenum">
              <a:rPr lang="en-US" altLang="en-US" smtClean="0"/>
              <a:pPr eaLnBrk="1" hangingPunct="1"/>
              <a:t>13</a:t>
            </a:fld>
            <a:endParaRPr lang="en-US" altLang="en-US" dirty="0" smtClean="0"/>
          </a:p>
        </p:txBody>
      </p:sp>
    </p:spTree>
    <p:extLst>
      <p:ext uri="{BB962C8B-B14F-4D97-AF65-F5344CB8AC3E}">
        <p14:creationId xmlns:p14="http://schemas.microsoft.com/office/powerpoint/2010/main" val="903788504"/>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ea typeface="ヒラギノ角ゴ Pro W3" pitchFamily="-112" charset="-128"/>
              </a:rPr>
              <a:t>Exam Tip:</a:t>
            </a:r>
            <a:r>
              <a:rPr lang="en-US" altLang="en-US" dirty="0" smtClean="0">
                <a:latin typeface="Arial" panose="020B0604020202020204" pitchFamily="34" charset="0"/>
                <a:ea typeface="ヒラギノ角ゴ Pro W3" pitchFamily="-112" charset="-128"/>
              </a:rPr>
              <a:t> The RA verifies the identity of the certificate requestor on behalf of the CA. The CA generates the certificate using information forwarded by the RA.</a:t>
            </a:r>
          </a:p>
          <a:p>
            <a:endParaRPr lang="en-US" altLang="en-US" dirty="0" smtClean="0">
              <a:latin typeface="Arial" panose="020B0604020202020204" pitchFamily="34" charset="0"/>
              <a:ea typeface="ヒラギノ角ゴ Pro W3" pitchFamily="-112" charset="-128"/>
            </a:endParaRPr>
          </a:p>
          <a:p>
            <a:r>
              <a:rPr lang="en-US" altLang="en-US" b="1" u="sng" dirty="0" smtClean="0">
                <a:effectLst/>
                <a:latin typeface="Arial" panose="020B0604020202020204" pitchFamily="34" charset="0"/>
                <a:ea typeface="ヒラギノ角ゴ Pro W3" pitchFamily="-112" charset="-128"/>
              </a:rPr>
              <a:t>Certificate Classes </a:t>
            </a:r>
            <a:r>
              <a:rPr lang="en-US" altLang="en-US" dirty="0" smtClean="0">
                <a:latin typeface="Arial" panose="020B0604020202020204" pitchFamily="34" charset="0"/>
                <a:ea typeface="ヒラギノ角ゴ Pro W3" pitchFamily="-112" charset="-128"/>
              </a:rPr>
              <a:t>The types of certificates available can vary between different CAs, but usually at least three different types are available, and they are referred to as classes:</a:t>
            </a:r>
          </a:p>
          <a:p>
            <a:pPr marL="171450" indent="-171450">
              <a:buFont typeface="Arial" panose="020B0604020202020204" pitchFamily="34" charset="0"/>
              <a:buChar char="•"/>
            </a:pPr>
            <a:r>
              <a:rPr lang="en-US" altLang="en-US" dirty="0" smtClean="0">
                <a:latin typeface="Arial" panose="020B0604020202020204" pitchFamily="34" charset="0"/>
                <a:ea typeface="ヒラギノ角ゴ Pro W3" pitchFamily="-112" charset="-128"/>
              </a:rPr>
              <a:t>Class 1 A Class 1 certificate is usually used to verify an individual’s identity through e-mail. A person who receives a Class 1 certificate can use his public/private key</a:t>
            </a:r>
            <a:r>
              <a:rPr lang="en-US" altLang="en-US" baseline="0" dirty="0" smtClean="0">
                <a:latin typeface="Arial" panose="020B0604020202020204" pitchFamily="34" charset="0"/>
                <a:ea typeface="ヒラギノ角ゴ Pro W3" pitchFamily="-112" charset="-128"/>
              </a:rPr>
              <a:t> </a:t>
            </a:r>
            <a:r>
              <a:rPr lang="en-US" altLang="en-US" dirty="0" smtClean="0">
                <a:latin typeface="Arial" panose="020B0604020202020204" pitchFamily="34" charset="0"/>
                <a:ea typeface="ヒラギノ角ゴ Pro W3" pitchFamily="-112" charset="-128"/>
              </a:rPr>
              <a:t>pair to digitally sign e-mail and encrypt message contents.</a:t>
            </a:r>
          </a:p>
          <a:p>
            <a:pPr marL="171450" indent="-171450">
              <a:buFont typeface="Arial" panose="020B0604020202020204" pitchFamily="34" charset="0"/>
              <a:buChar char="•"/>
            </a:pPr>
            <a:r>
              <a:rPr lang="en-US" altLang="en-US" dirty="0" smtClean="0">
                <a:latin typeface="Arial" panose="020B0604020202020204" pitchFamily="34" charset="0"/>
                <a:ea typeface="ヒラギノ角ゴ Pro W3" pitchFamily="-112" charset="-128"/>
              </a:rPr>
              <a:t>Class 2 A Class 2 certificate can be used for software signing. A software vendor would register for this type of certificate so that it could digitally sign its software. This provides integrity for the software after it is developed and released, and it allows the receiver of the software to verify from where the software actually came.</a:t>
            </a:r>
          </a:p>
          <a:p>
            <a:pPr marL="171450" indent="-171450">
              <a:buFont typeface="Arial" panose="020B0604020202020204" pitchFamily="34" charset="0"/>
              <a:buChar char="•"/>
            </a:pPr>
            <a:r>
              <a:rPr lang="en-US" altLang="en-US" dirty="0" smtClean="0">
                <a:latin typeface="Arial" panose="020B0604020202020204" pitchFamily="34" charset="0"/>
                <a:ea typeface="ヒラギノ角ゴ Pro W3" pitchFamily="-112" charset="-128"/>
              </a:rPr>
              <a:t>Class 3 A Class 3 certificate can be used by a company to set up its own CA, which will allow it to carry out its own identification verification and generate certificates internally.</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0C1413E9-B1AE-4F2C-8DF0-F04BBDEDF18F}" type="slidenum">
              <a:rPr lang="en-US" altLang="en-US"/>
              <a:pPr eaLnBrk="1" hangingPunct="1"/>
              <a:t>106</a:t>
            </a:fld>
            <a:endParaRPr lang="en-US" altLang="en-US" dirty="0"/>
          </a:p>
        </p:txBody>
      </p:sp>
    </p:spTree>
    <p:extLst>
      <p:ext uri="{BB962C8B-B14F-4D97-AF65-F5344CB8AC3E}">
        <p14:creationId xmlns:p14="http://schemas.microsoft.com/office/powerpoint/2010/main" val="327025582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0C1413E9-B1AE-4F2C-8DF0-F04BBDEDF18F}" type="slidenum">
              <a:rPr lang="en-US" altLang="en-US"/>
              <a:pPr eaLnBrk="1" hangingPunct="1"/>
              <a:t>107</a:t>
            </a:fld>
            <a:endParaRPr lang="en-US" altLang="en-US" dirty="0"/>
          </a:p>
        </p:txBody>
      </p:sp>
    </p:spTree>
    <p:extLst>
      <p:ext uri="{BB962C8B-B14F-4D97-AF65-F5344CB8AC3E}">
        <p14:creationId xmlns:p14="http://schemas.microsoft.com/office/powerpoint/2010/main" val="3017901374"/>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In most situations, when a user requests a Class 1 certificate, the registration process will require the user to enter specific information into a web-based form. The web page will have a section that accepts the user’s public key, or it will step the user through creating a public/private key pair, which will allow the user to choose the size of the keys to be created. </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Once these steps have been completed, the public key is attached to the certificate registration form and both are forwarded to the RA for processing. The RA is responsible only for the registration process and cannot actually generate a certificate. </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Once the RA is finished processing the request and verifying the individual’s identity, the RA sends the request to the CA. The CA uses the RA-provided information to generate a digital certificate, integrates the necessary data into the certificate fields (user identification information, public key, validity dates, proper use for the key and certificate, and so on), and sends a copy of the certificate to the user. </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The certificate may also be posted to a publicly accessible directory so that others can access it.</a:t>
            </a:r>
            <a:endParaRPr lang="en-US" altLang="en-US" dirty="0" smtClean="0">
              <a:latin typeface="Arial" panose="020B0604020202020204" pitchFamily="34" charset="0"/>
              <a:ea typeface="ヒラギノ角ゴ Pro W3" pitchFamily="-112" charset="-128"/>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C01329F4-B557-470C-B7F8-2BBDBCBC5FD0}" type="slidenum">
              <a:rPr lang="en-US" altLang="en-US"/>
              <a:pPr eaLnBrk="1" hangingPunct="1"/>
              <a:t>108</a:t>
            </a:fld>
            <a:endParaRPr lang="en-US" altLang="en-US" dirty="0"/>
          </a:p>
        </p:txBody>
      </p:sp>
    </p:spTree>
    <p:extLst>
      <p:ext uri="{BB962C8B-B14F-4D97-AF65-F5344CB8AC3E}">
        <p14:creationId xmlns:p14="http://schemas.microsoft.com/office/powerpoint/2010/main" val="2315605507"/>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Slide Image Placeholder 1"/>
          <p:cNvSpPr>
            <a:spLocks noGrp="1" noRot="1" noChangeAspect="1" noTextEdit="1"/>
          </p:cNvSpPr>
          <p:nvPr>
            <p:ph type="sldImg"/>
          </p:nvPr>
        </p:nvSpPr>
        <p:spPr>
          <a:ln/>
        </p:spPr>
      </p:sp>
      <p:sp>
        <p:nvSpPr>
          <p:cNvPr id="747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If an application creates a key store that can be accessed by other applications, it will provide a standardized interface, called the </a:t>
            </a:r>
            <a:r>
              <a:rPr lang="en-US" sz="1200" i="1" kern="1200" dirty="0" smtClean="0">
                <a:solidFill>
                  <a:schemeClr val="tx1"/>
                </a:solidFill>
                <a:effectLst/>
                <a:latin typeface="Arial" charset="0"/>
                <a:ea typeface="ヒラギノ角ゴ Pro W3" pitchFamily="-111" charset="-128"/>
                <a:cs typeface="ヒラギノ角ゴ Pro W3" pitchFamily="-111" charset="-128"/>
              </a:rPr>
              <a:t>application programming interface (API). </a:t>
            </a:r>
            <a:r>
              <a:rPr lang="en-US" sz="1200" i="0" kern="1200" dirty="0" smtClean="0">
                <a:solidFill>
                  <a:schemeClr val="tx1"/>
                </a:solidFill>
                <a:effectLst/>
                <a:latin typeface="Arial" charset="0"/>
                <a:ea typeface="ヒラギノ角ゴ Pro W3" pitchFamily="-111" charset="-128"/>
                <a:cs typeface="ヒラギノ角ゴ Pro W3" pitchFamily="-111" charset="-128"/>
              </a:rPr>
              <a:t>As an example, Figure 6.4 shows that application A went through the process of registering a certificate and generating a key pair. It created a key store that provides an interface to allow other applications to communicate with it and use the items held within the store.</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anose="020B0604020202020204" pitchFamily="34" charset="0"/>
              <a:ea typeface="ヒラギノ角ゴ Pro W3" pitchFamily="-112" charset="-128"/>
            </a:endParaRPr>
          </a:p>
        </p:txBody>
      </p:sp>
      <p:sp>
        <p:nvSpPr>
          <p:cNvPr id="747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C01329F4-B557-470C-B7F8-2BBDBCBC5FD0}" type="slidenum">
              <a:rPr lang="en-US" altLang="en-US"/>
              <a:pPr eaLnBrk="1" hangingPunct="1"/>
              <a:t>109</a:t>
            </a:fld>
            <a:endParaRPr lang="en-US" altLang="en-US" dirty="0"/>
          </a:p>
        </p:txBody>
      </p:sp>
    </p:spTree>
    <p:extLst>
      <p:ext uri="{BB962C8B-B14F-4D97-AF65-F5344CB8AC3E}">
        <p14:creationId xmlns:p14="http://schemas.microsoft.com/office/powerpoint/2010/main" val="250160597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a:ln/>
        </p:spPr>
      </p:sp>
      <p:sp>
        <p:nvSpPr>
          <p:cNvPr id="727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1" dirty="0" smtClean="0">
                <a:latin typeface="Arial" panose="020B0604020202020204" pitchFamily="34" charset="0"/>
                <a:ea typeface="ヒラギノ角ゴ Pro W3" pitchFamily="-112" charset="-128"/>
              </a:rPr>
              <a:t>Exam Tip:</a:t>
            </a:r>
            <a:r>
              <a:rPr lang="en-US" altLang="en-US" dirty="0" smtClean="0">
                <a:latin typeface="Arial" panose="020B0604020202020204" pitchFamily="34" charset="0"/>
                <a:ea typeface="ヒラギノ角ゴ Pro W3" pitchFamily="-112" charset="-128"/>
              </a:rPr>
              <a:t> The RA verifies the identity of the certificate requestor on behalf of the CA. The CA generates the certificate using information forwarded by the RA.</a:t>
            </a:r>
          </a:p>
        </p:txBody>
      </p:sp>
      <p:sp>
        <p:nvSpPr>
          <p:cNvPr id="727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0C1413E9-B1AE-4F2C-8DF0-F04BBDEDF18F}" type="slidenum">
              <a:rPr lang="en-US" altLang="en-US"/>
              <a:pPr eaLnBrk="1" hangingPunct="1"/>
              <a:t>110</a:t>
            </a:fld>
            <a:endParaRPr lang="en-US" altLang="en-US" dirty="0"/>
          </a:p>
        </p:txBody>
      </p:sp>
    </p:spTree>
    <p:extLst>
      <p:ext uri="{BB962C8B-B14F-4D97-AF65-F5344CB8AC3E}">
        <p14:creationId xmlns:p14="http://schemas.microsoft.com/office/powerpoint/2010/main" val="621107439"/>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subject of a certificate is commonly a person, but it does not have to be. The subject can also be a network device (router, web server, firewall, and so on), an</a:t>
            </a:r>
            <a:r>
              <a:rPr lang="en-US" baseline="0" dirty="0" smtClean="0"/>
              <a:t> </a:t>
            </a:r>
            <a:r>
              <a:rPr lang="en-US" dirty="0" smtClean="0"/>
              <a:t>application, a department, or a company. Each has its own identity that needs to be verified and proven to another entity before secure, trusted communication can be initiated. If a network device is using a certificate for authentication, the certificate may contain the identity of that device. This allows a user of the device to verify its authenticity based on the signed certificate and trust in the signing authority. This trust can be transferred to the identity of the device indicating authenticity.</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111</a:t>
            </a:fld>
            <a:endParaRPr lang="en-US" altLang="en-US" dirty="0"/>
          </a:p>
        </p:txBody>
      </p:sp>
    </p:spTree>
    <p:extLst>
      <p:ext uri="{BB962C8B-B14F-4D97-AF65-F5344CB8AC3E}">
        <p14:creationId xmlns:p14="http://schemas.microsoft.com/office/powerpoint/2010/main" val="2771597103"/>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Table 6.1 lists and describes the fields in an X.509 certificate.</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112</a:t>
            </a:fld>
            <a:endParaRPr lang="en-US" altLang="en-US" dirty="0"/>
          </a:p>
        </p:txBody>
      </p:sp>
    </p:spTree>
    <p:extLst>
      <p:ext uri="{BB962C8B-B14F-4D97-AF65-F5344CB8AC3E}">
        <p14:creationId xmlns:p14="http://schemas.microsoft.com/office/powerpoint/2010/main" val="1794731074"/>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6.5 shows the actual values of the different certificate fields for a particular certificate in Internet Explorer. The version of this certificate is V3 (X.509 v3) and the</a:t>
            </a:r>
            <a:r>
              <a:rPr lang="en-US" baseline="0" dirty="0" smtClean="0"/>
              <a:t> </a:t>
            </a:r>
            <a:r>
              <a:rPr lang="en-US" dirty="0" smtClean="0"/>
              <a:t>serial number is also listed—this number is unique for each certificate that is created by a specific CA. The CA used the MD5 hashing algorithm to create the message digest value and then signed it using the CA’s private key using the RSA algorithm. The actual CA that issued the certificate is Root SGC Authority, and the valid dates indicate how long this certificate is valid. The subject is MS SGC Authority, which is the entity that registered this certificate and that is bound to the embedded public key. The actual public key is shown in the lower window and is represented in hexadecimal.</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113</a:t>
            </a:fld>
            <a:endParaRPr lang="en-US" altLang="en-US" dirty="0"/>
          </a:p>
        </p:txBody>
      </p:sp>
    </p:spTree>
    <p:extLst>
      <p:ext uri="{BB962C8B-B14F-4D97-AF65-F5344CB8AC3E}">
        <p14:creationId xmlns:p14="http://schemas.microsoft.com/office/powerpoint/2010/main" val="884978543"/>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receiver is not configured to understand a particular extension marked as critical, and thus cannot process it properly, the certificate cannot be used for its proposed purpose.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116</a:t>
            </a:fld>
            <a:endParaRPr lang="en-US" altLang="en-US" dirty="0"/>
          </a:p>
        </p:txBody>
      </p:sp>
    </p:spTree>
    <p:extLst>
      <p:ext uri="{BB962C8B-B14F-4D97-AF65-F5344CB8AC3E}">
        <p14:creationId xmlns:p14="http://schemas.microsoft.com/office/powerpoint/2010/main" val="144967926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End-entity certificates</a:t>
            </a:r>
            <a:r>
              <a:rPr lang="en-US" dirty="0" smtClean="0"/>
              <a:t> are issued by a CA to a specific subject, such as Joyce, the Accounting department, or a firewall, as illustrated in Figure 6.6. An end-entity certificate is the identity document provided by PKI implementations.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CA certificate </a:t>
            </a:r>
            <a:r>
              <a:rPr lang="en-US" sz="1200" i="0" kern="1200" dirty="0" smtClean="0">
                <a:solidFill>
                  <a:schemeClr val="tx1"/>
                </a:solidFill>
                <a:effectLst/>
                <a:latin typeface="Arial" charset="0"/>
                <a:ea typeface="ヒラギノ角ゴ Pro W3" pitchFamily="-111" charset="-128"/>
                <a:cs typeface="ヒラギノ角ゴ Pro W3" pitchFamily="-111" charset="-128"/>
              </a:rPr>
              <a:t>can be self-signed, in the case of a standalone or root CA, or it can be issued by a superior CA within a hierarchical model. In the model in Figure 6.6, the superior CA gives the authority and allows the subordinate CA to accept certificate requests and generate the individual certificates itself. This may be necessary when a company needs to have multiple internal CAs, and different departments within an organization need to have their own CAs servicing their specific end-entities in their sections. In these situations, a representative from each department requiring a CA registers with the higher trusted CA and requests a Certificate Authority certificate. (Public and private CAs are discussed in the “Public Certificate Authorities” and “In-House Certificate Authorities” sections later in this chapter, as are the different trust models that are available for companies.)</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cross-certification certificate</a:t>
            </a:r>
            <a:r>
              <a:rPr lang="en-US" sz="1200" i="0" kern="1200" dirty="0" smtClean="0">
                <a:solidFill>
                  <a:schemeClr val="tx1"/>
                </a:solidFill>
                <a:effectLst/>
                <a:latin typeface="Arial" charset="0"/>
                <a:ea typeface="ヒラギノ角ゴ Pro W3" pitchFamily="-111" charset="-128"/>
                <a:cs typeface="ヒラギノ角ゴ Pro W3" pitchFamily="-111" charset="-128"/>
              </a:rPr>
              <a:t>, or </a:t>
            </a:r>
            <a:r>
              <a:rPr lang="en-US" sz="1200" i="1" kern="1200" dirty="0" smtClean="0">
                <a:solidFill>
                  <a:schemeClr val="tx1"/>
                </a:solidFill>
                <a:effectLst/>
                <a:latin typeface="Arial" charset="0"/>
                <a:ea typeface="ヒラギノ角ゴ Pro W3" pitchFamily="-111" charset="-128"/>
                <a:cs typeface="ヒラギノ角ゴ Pro W3" pitchFamily="-111" charset="-128"/>
              </a:rPr>
              <a:t>cross certificate</a:t>
            </a:r>
            <a:r>
              <a:rPr lang="en-US" sz="1200" i="0" kern="1200" dirty="0" smtClean="0">
                <a:solidFill>
                  <a:schemeClr val="tx1"/>
                </a:solidFill>
                <a:effectLst/>
                <a:latin typeface="Arial" charset="0"/>
                <a:ea typeface="ヒラギノ角ゴ Pro W3" pitchFamily="-111" charset="-128"/>
                <a:cs typeface="ヒラギノ角ゴ Pro W3" pitchFamily="-111" charset="-128"/>
              </a:rPr>
              <a:t>, is used when independent CAs establish peer-to-peer trust relationships. Simply put, cross-certificates are a mechanism through which one CA can issue a certificate allowing its users to trust another CA.</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Within sophisticated CAs used for high-security applications, a mechanism is required to provide centrally controlled policy information to PKI clients. This is often done by placing the policy information in a </a:t>
            </a:r>
            <a:r>
              <a:rPr lang="en-US" sz="1200" b="1" i="0" kern="1200" dirty="0" smtClean="0">
                <a:solidFill>
                  <a:schemeClr val="tx1"/>
                </a:solidFill>
                <a:effectLst/>
                <a:latin typeface="Arial" charset="0"/>
                <a:ea typeface="ヒラギノ角ゴ Pro W3" pitchFamily="-111" charset="-128"/>
                <a:cs typeface="ヒラギノ角ゴ Pro W3" pitchFamily="-111" charset="-128"/>
              </a:rPr>
              <a:t>policy certificate</a:t>
            </a:r>
            <a:r>
              <a:rPr lang="en-US" sz="1200" i="0" kern="1200" dirty="0" smtClean="0">
                <a:solidFill>
                  <a:schemeClr val="tx1"/>
                </a:solidFill>
                <a:effectLst/>
                <a:latin typeface="Arial" charset="0"/>
                <a:ea typeface="ヒラギノ角ゴ Pro W3" pitchFamily="-111" charset="-128"/>
                <a:cs typeface="ヒラギノ角ゴ Pro W3" pitchFamily="-111" charset="-128"/>
              </a:rPr>
              <a:t>.</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118</a:t>
            </a:fld>
            <a:endParaRPr lang="en-US" altLang="en-US" dirty="0"/>
          </a:p>
        </p:txBody>
      </p:sp>
    </p:spTree>
    <p:extLst>
      <p:ext uri="{BB962C8B-B14F-4D97-AF65-F5344CB8AC3E}">
        <p14:creationId xmlns:p14="http://schemas.microsoft.com/office/powerpoint/2010/main" val="3047595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objective 6.1i Use of Proven Technologies</a:t>
            </a:r>
          </a:p>
          <a:p>
            <a:endParaRPr lang="en-US" altLang="en-US" dirty="0" smtClean="0">
              <a:ea typeface="ヒラギノ角ゴ Pro W3" pitchFamily="-112"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AB1A451-E96D-4C92-BF43-3E0C218A949F}" type="slidenum">
              <a:rPr lang="en-US" altLang="en-US" smtClean="0"/>
              <a:pPr eaLnBrk="1" hangingPunct="1"/>
              <a:t>14</a:t>
            </a:fld>
            <a:endParaRPr lang="en-US" altLang="en-US" dirty="0" smtClean="0"/>
          </a:p>
        </p:txBody>
      </p:sp>
    </p:spTree>
    <p:extLst>
      <p:ext uri="{BB962C8B-B14F-4D97-AF65-F5344CB8AC3E}">
        <p14:creationId xmlns:p14="http://schemas.microsoft.com/office/powerpoint/2010/main" val="227240371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More-sophisticated PKI implementations perform automated and often transparent key updates to avoid the time and expense of having users register for new certificates when old ones expire. This means that the certificate and key pair has a lifecycle that must be managed. Certificate management involves administrating and managing each of these phases, including registration, certificate and key generation, renewal, and revocation. Additional management functions include CRL distribution, certificate suspension, and key destruction.</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119</a:t>
            </a:fld>
            <a:endParaRPr lang="en-US" altLang="en-US" dirty="0"/>
          </a:p>
        </p:txBody>
      </p:sp>
    </p:spTree>
    <p:extLst>
      <p:ext uri="{BB962C8B-B14F-4D97-AF65-F5344CB8AC3E}">
        <p14:creationId xmlns:p14="http://schemas.microsoft.com/office/powerpoint/2010/main" val="99808582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 all public/private key pairs can be used for digital signatures, so asking the individual to sign a message and return it to prove that she has the necessary private key will not always work. If a key pair is used for encryption, the RA can send a challenge value to the individual, who, in turn, can use her private key to encrypt that value and return it to the RA. If the RA can successfully decrypt this value with the public key that was provided earlier, the RA can be confident that the individual has the necessary private key and can continue through the rest of the registration phase.</a:t>
            </a:r>
          </a:p>
          <a:p>
            <a:endParaRPr lang="en-US" dirty="0" smtClean="0"/>
          </a:p>
          <a:p>
            <a:r>
              <a:rPr lang="en-US" dirty="0" smtClean="0"/>
              <a:t>Key regeneration and replacement is usually done to protect against these types of threats, although as the processing power of computers increases and our knowledge of cryptography and new possible cryptanalysis-based attacks expands, key lifetimes may drastically decrease. As with everything within the security field, it is better to be safe now than to be surprised later and sorry.</a:t>
            </a:r>
          </a:p>
          <a:p>
            <a:endParaRPr lang="en-US" dirty="0" smtClean="0"/>
          </a:p>
          <a:p>
            <a:r>
              <a:rPr lang="en-US" dirty="0" smtClean="0"/>
              <a:t>The PKI administrator usually configures the minimum required key size that users must use to have a key generated for the first time, and then for each renewal. In most applications, there is a drop-down list of possible algorithms to choose from, and possible key sizes. The key size should provide the necessary level of security for the current environment. The lifetime of the key should be long enough that continual renewal will not negatively affect productivity, but short enough to ensure that the key cannot be successfully compromised.</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121</a:t>
            </a:fld>
            <a:endParaRPr lang="en-US" altLang="en-US" dirty="0"/>
          </a:p>
        </p:txBody>
      </p:sp>
    </p:spTree>
    <p:extLst>
      <p:ext uri="{BB962C8B-B14F-4D97-AF65-F5344CB8AC3E}">
        <p14:creationId xmlns:p14="http://schemas.microsoft.com/office/powerpoint/2010/main" val="125768156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the certificate just expired and the keys will still be used for the same purpose, a new certificate can be generated with new validity dates. If, however, the key pair functionality needs to be expanded or restricted, new attributes and extensions may need to be integrated into the new certificate. These new functionalities may require more information to be gathered from the individual renewing the certificate, especially if the class changes or the new key uses allow for more powerful abilities.</a:t>
            </a:r>
          </a:p>
          <a:p>
            <a:endParaRPr lang="en-US" dirty="0" smtClean="0"/>
          </a:p>
          <a:p>
            <a:r>
              <a:rPr lang="en-US" dirty="0" smtClean="0"/>
              <a:t>This renewal process is required when the certificate has fulfilled its lifetime and its end validity date has been met.</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124</a:t>
            </a:fld>
            <a:endParaRPr lang="en-US" altLang="en-US" dirty="0"/>
          </a:p>
        </p:txBody>
      </p:sp>
    </p:spTree>
    <p:extLst>
      <p:ext uri="{BB962C8B-B14F-4D97-AF65-F5344CB8AC3E}">
        <p14:creationId xmlns:p14="http://schemas.microsoft.com/office/powerpoint/2010/main" val="1562970739"/>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Exam Tip</a:t>
            </a:r>
            <a:r>
              <a:rPr lang="en-US" dirty="0" smtClean="0"/>
              <a:t>: A certificate suspension can be a useful process tool while investigating whether or not a certificate should be considered to be valid.</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125</a:t>
            </a:fld>
            <a:endParaRPr lang="en-US" altLang="en-US" dirty="0"/>
          </a:p>
        </p:txBody>
      </p:sp>
    </p:spTree>
    <p:extLst>
      <p:ext uri="{BB962C8B-B14F-4D97-AF65-F5344CB8AC3E}">
        <p14:creationId xmlns:p14="http://schemas.microsoft.com/office/powerpoint/2010/main" val="2232409623"/>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Once revoked, a certificate cannot be reinstated. This is to prevent an unauthorized reinstatement by someone who has unauthorized access to the key(s). A key pair can be reinstated for use by issuing a new certificate if at a later time the keys are found to be secure. The old certificate would still be void, but the new one would be valid.</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126</a:t>
            </a:fld>
            <a:endParaRPr lang="en-US" altLang="en-US" dirty="0"/>
          </a:p>
        </p:txBody>
      </p:sp>
    </p:spTree>
    <p:extLst>
      <p:ext uri="{BB962C8B-B14F-4D97-AF65-F5344CB8AC3E}">
        <p14:creationId xmlns:p14="http://schemas.microsoft.com/office/powerpoint/2010/main" val="2769416247"/>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format of the CRL message is also defined by X.509. The list is signed, to prevent tampering, and contains information on certificates that have been revoked and the reasons for their revocation. These lists can grow quite long, and as such, there are provisions for date timestamping the list and for issuing delta lists, which show changes since the last list was issued.</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127</a:t>
            </a:fld>
            <a:endParaRPr lang="en-US" altLang="en-US" dirty="0"/>
          </a:p>
        </p:txBody>
      </p:sp>
    </p:spTree>
    <p:extLst>
      <p:ext uri="{BB962C8B-B14F-4D97-AF65-F5344CB8AC3E}">
        <p14:creationId xmlns:p14="http://schemas.microsoft.com/office/powerpoint/2010/main" val="2684603133"/>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CRL files can be requested by individuals who need to verify and validate a newly received certificate, or the files can be periodically pushed down (sent) to all users participating within a specific PKI. This means the CRL can be pulled (downloaded) by individual users when needed or pushed down to all users within the PKI on a timed interval.</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It is also possible to first push down the full CRL and subsequently push down only </a:t>
            </a:r>
            <a:r>
              <a:rPr lang="en-US" sz="1200" i="1" kern="1200" dirty="0" smtClean="0">
                <a:solidFill>
                  <a:schemeClr val="tx1"/>
                </a:solidFill>
                <a:effectLst/>
                <a:latin typeface="Arial" charset="0"/>
                <a:ea typeface="ヒラギノ角ゴ Pro W3" pitchFamily="-111" charset="-128"/>
                <a:cs typeface="ヒラギノ角ゴ Pro W3" pitchFamily="-111" charset="-128"/>
              </a:rPr>
              <a:t>delta </a:t>
            </a:r>
            <a:r>
              <a:rPr lang="en-US" sz="1200" i="0" kern="1200" dirty="0" smtClean="0">
                <a:solidFill>
                  <a:schemeClr val="tx1"/>
                </a:solidFill>
                <a:effectLst/>
                <a:latin typeface="Arial" charset="0"/>
                <a:ea typeface="ヒラギノ角ゴ Pro W3" pitchFamily="-111" charset="-128"/>
                <a:cs typeface="ヒラギノ角ゴ Pro W3" pitchFamily="-111" charset="-128"/>
              </a:rPr>
              <a:t>CRLs, which contain only the changes to the original or base CRL. This can greatly reduce the amount of bandwidth consumed when updating CRLs.</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In implementations where the CRLs are not pushed down to individual systems, the users’ PKI software needs to know where to look for the posted CRL that relates to the certificate it is trying to validate. The certificate might have an extension that points the validating user to the necessary </a:t>
            </a:r>
            <a:r>
              <a:rPr lang="en-US" sz="1200" i="1" kern="1200" dirty="0" smtClean="0">
                <a:solidFill>
                  <a:schemeClr val="tx1"/>
                </a:solidFill>
                <a:effectLst/>
                <a:latin typeface="Arial" charset="0"/>
                <a:ea typeface="ヒラギノ角ゴ Pro W3" pitchFamily="-111" charset="-128"/>
                <a:cs typeface="ヒラギノ角ゴ Pro W3" pitchFamily="-111" charset="-128"/>
              </a:rPr>
              <a:t>CRL distribution point. </a:t>
            </a:r>
            <a:r>
              <a:rPr lang="en-US" sz="1200" i="0" kern="1200" dirty="0" smtClean="0">
                <a:solidFill>
                  <a:schemeClr val="tx1"/>
                </a:solidFill>
                <a:effectLst/>
                <a:latin typeface="Arial" charset="0"/>
                <a:ea typeface="ヒラギノ角ゴ Pro W3" pitchFamily="-111" charset="-128"/>
                <a:cs typeface="ヒラギノ角ゴ Pro W3" pitchFamily="-111" charset="-128"/>
              </a:rPr>
              <a:t>The network administrator sets up the distribution points, and one or more points can exist for a particular PKI. The distribution point holds one or more lists containing the serial numbers of revoked certificates, and the user’s PKI software scans the list(s) for the serial number of the certificate the user is attempting to validate. If the serial number is not present, the user is assured that it has not been revoked. This approach helps point users to the right resource and also reduces the amount of information that needs to be scanned when checking that a certificate has not been revoked.</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130</a:t>
            </a:fld>
            <a:endParaRPr lang="en-US" altLang="en-US" dirty="0"/>
          </a:p>
        </p:txBody>
      </p:sp>
    </p:spTree>
    <p:extLst>
      <p:ext uri="{BB962C8B-B14F-4D97-AF65-F5344CB8AC3E}">
        <p14:creationId xmlns:p14="http://schemas.microsoft.com/office/powerpoint/2010/main" val="479692501"/>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last option for checking distributed CRLs is an online service. When a client user needs to validate a certificate and ensure that it has not been revoked, he can communicate with an online service that will query the necessary CRLs available within the environment. This service can query the lists for the client instead of pushing down the full CRL to each and every system. So if Joe receives a certificate from Stacy, he can contact an online service and send to it the serial number listed in the certificate Stacy sent. The online service would query the necessary CRLs and respond to Joe, indicating whether or not that serial number was listed as being revoked.</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131</a:t>
            </a:fld>
            <a:endParaRPr lang="en-US" altLang="en-US" dirty="0"/>
          </a:p>
        </p:txBody>
      </p:sp>
    </p:spTree>
    <p:extLst>
      <p:ext uri="{BB962C8B-B14F-4D97-AF65-F5344CB8AC3E}">
        <p14:creationId xmlns:p14="http://schemas.microsoft.com/office/powerpoint/2010/main" val="3114333304"/>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132</a:t>
            </a:fld>
            <a:endParaRPr lang="en-US" altLang="en-US" dirty="0"/>
          </a:p>
        </p:txBody>
      </p:sp>
    </p:spTree>
    <p:extLst>
      <p:ext uri="{BB962C8B-B14F-4D97-AF65-F5344CB8AC3E}">
        <p14:creationId xmlns:p14="http://schemas.microsoft.com/office/powerpoint/2010/main" val="3664128841"/>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security requirements for repositories themselves are not as high as those needed for actual CAs and for the equipment and software used to carry out CA functions. Since each certificate is digitally signed by the CA, if a certificate stored in the certificate repository is modified, the recipient will be able to detect this change and know not to accept the certificate as valid.</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134</a:t>
            </a:fld>
            <a:endParaRPr lang="en-US" altLang="en-US" dirty="0"/>
          </a:p>
        </p:txBody>
      </p:sp>
    </p:spTree>
    <p:extLst>
      <p:ext uri="{BB962C8B-B14F-4D97-AF65-F5344CB8AC3E}">
        <p14:creationId xmlns:p14="http://schemas.microsoft.com/office/powerpoint/2010/main" val="24598532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Keyspace Comparisons </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Because the keyspace is a numeric value, it is very important to ensure that comparisons are done using similar key types. Comparing a key made of 1 bit (2 possible values) and a key made of 1 letter (26 possible values) would not yield accurate results. Fortunately, the widespread use of computers has made almost all algorithms state their keyspace values in terms of bits. </a:t>
            </a:r>
            <a:endParaRPr lang="en-US" i="0"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15</a:t>
            </a:fld>
            <a:endParaRPr lang="en-US" altLang="en-US" dirty="0"/>
          </a:p>
        </p:txBody>
      </p:sp>
    </p:spTree>
    <p:extLst>
      <p:ext uri="{BB962C8B-B14F-4D97-AF65-F5344CB8AC3E}">
        <p14:creationId xmlns:p14="http://schemas.microsoft.com/office/powerpoint/2010/main" val="18118816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need to use a PKI if we do not automatically trust individuals we do not know. Security is about being suspicious and being safe, so we need a third party that we do trust to vouch for the other individual before confidence can be instilled and sensitive communication can take place.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135</a:t>
            </a:fld>
            <a:endParaRPr lang="en-US" altLang="en-US" dirty="0"/>
          </a:p>
        </p:txBody>
      </p:sp>
    </p:spTree>
    <p:extLst>
      <p:ext uri="{BB962C8B-B14F-4D97-AF65-F5344CB8AC3E}">
        <p14:creationId xmlns:p14="http://schemas.microsoft.com/office/powerpoint/2010/main" val="701783483"/>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chooses to trust a CA, she will download that CA’s digital certificate and public key, which will be stored on her local computer. Most browsers have a list of CAs configured to be trusted by default, so when a user installs a new web browser, several of the most well-known and most trusted CAs will be trusted without any change of settings. An example of this listing is shown in Figure 6.8.</a:t>
            </a:r>
          </a:p>
          <a:p>
            <a:endParaRPr lang="en-US" dirty="0" smtClean="0"/>
          </a:p>
          <a:p>
            <a:r>
              <a:rPr lang="en-US" dirty="0" smtClean="0"/>
              <a:t>In the Microsoft CAPI environment, the user can add and remove CAs from this list as needed. In production environments that require a higher degree of protection, this list will be pruned, and possibly the only CAs listed will be the company’s internal CAs. This ensures that digitally signed software will be automatically installed only if it was signed by the company’s CA. Other products, such as Entrust, use centrally controlled policies to determine which CAs are to be trusted, instead of expecting the user to</a:t>
            </a:r>
          </a:p>
          <a:p>
            <a:r>
              <a:rPr lang="en-US" dirty="0" smtClean="0"/>
              <a:t>make these critical decisions.</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136</a:t>
            </a:fld>
            <a:endParaRPr lang="en-US" altLang="en-US" dirty="0"/>
          </a:p>
        </p:txBody>
      </p:sp>
    </p:spTree>
    <p:extLst>
      <p:ext uri="{BB962C8B-B14F-4D97-AF65-F5344CB8AC3E}">
        <p14:creationId xmlns:p14="http://schemas.microsoft.com/office/powerpoint/2010/main" val="210987504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number of steps are involved in checking the validity of a message. Suppose, for example, that Maynard receives a digitally signed message from Joyce, who he does not know or trust. Joyce has also included her digital certificate with her message, which has her public key embedded within it. Before Maynard can be sure of the authenticity of this message, he has some work to do. The steps are illustrated in Figure 6.9.</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137</a:t>
            </a:fld>
            <a:endParaRPr lang="en-US" altLang="en-US" dirty="0"/>
          </a:p>
        </p:txBody>
      </p:sp>
    </p:spTree>
    <p:extLst>
      <p:ext uri="{BB962C8B-B14F-4D97-AF65-F5344CB8AC3E}">
        <p14:creationId xmlns:p14="http://schemas.microsoft.com/office/powerpoint/2010/main" val="8181242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company uses an asymmetric algorithm that is resource-intensive to generate the public/private key pair, and if large (and resource-intensive) key sizes are needed, then the individual computers may not have the necessary processing power to produce the keys in an acceptable fashion. In this situation, the company can choose a centralized approach in which a very high-end server with powerful processing abilities is used, probably along with a hardware-based random number generator.</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138</a:t>
            </a:fld>
            <a:endParaRPr lang="en-US" altLang="en-US" dirty="0"/>
          </a:p>
        </p:txBody>
      </p:sp>
    </p:spTree>
    <p:extLst>
      <p:ext uri="{BB962C8B-B14F-4D97-AF65-F5344CB8AC3E}">
        <p14:creationId xmlns:p14="http://schemas.microsoft.com/office/powerpoint/2010/main" val="192972273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One other issue pertains to how the keys will actually be used. If a public/private key pair is being generated for digital signatures, and if the company wants to ensure that it can be used to provide </a:t>
            </a:r>
            <a:r>
              <a:rPr lang="en-US" sz="1200" i="1" kern="1200" dirty="0" smtClean="0">
                <a:solidFill>
                  <a:schemeClr val="tx1"/>
                </a:solidFill>
                <a:effectLst/>
                <a:latin typeface="Arial" charset="0"/>
                <a:ea typeface="ヒラギノ角ゴ Pro W3" pitchFamily="-111" charset="-128"/>
                <a:cs typeface="ヒラギノ角ゴ Pro W3" pitchFamily="-111" charset="-128"/>
              </a:rPr>
              <a:t>true </a:t>
            </a:r>
            <a:r>
              <a:rPr lang="en-US" sz="1200" i="0" kern="1200" dirty="0" smtClean="0">
                <a:solidFill>
                  <a:schemeClr val="tx1"/>
                </a:solidFill>
                <a:effectLst/>
                <a:latin typeface="Arial" charset="0"/>
                <a:ea typeface="ヒラギノ角ゴ Pro W3" pitchFamily="-111" charset="-128"/>
                <a:cs typeface="ヒラギノ角ゴ Pro W3" pitchFamily="-111" charset="-128"/>
              </a:rPr>
              <a:t>authenticity and nonrepudiation, the keys should not be generated at a centralized server. This would introduce doubt that only the one person had access to a specific private key. It is better to generate end-user keys on a local machine to eliminate doubt about who did the work and “owns” the keys. </a:t>
            </a:r>
          </a:p>
          <a:p>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If a company uses smart cards to hold users’ private keys, each private key often has to be generated on the card itself and cannot be copied for archiving purposes. This is a disadvantage of the centralized approach. In addition, some types of applications have been developed to create their own public/private key pairs and do not allow other keys to be imported and used. This means the keys would have to be created locally by these applications, and keys from a central server could not be used. These are just some of the considerations that need to be evaluated before any decision is made and implementation begins.</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139</a:t>
            </a:fld>
            <a:endParaRPr lang="en-US" altLang="en-US" dirty="0"/>
          </a:p>
        </p:txBody>
      </p:sp>
    </p:spTree>
    <p:extLst>
      <p:ext uri="{BB962C8B-B14F-4D97-AF65-F5344CB8AC3E}">
        <p14:creationId xmlns:p14="http://schemas.microsoft.com/office/powerpoint/2010/main" val="3051475754"/>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a person obtained a root CA private key, she could digitally sign any certificate, and that certificate would be quickly accepted by all entities within the environment. Such an attacker might be able to create a certificate that has extremely high privileges, perhaps allowing her to modify bank account information in a financial institution, and no alerts or warnings would be initiated because the ultimate CA, the root CA, signed it.</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140</a:t>
            </a:fld>
            <a:endParaRPr lang="en-US" altLang="en-US" dirty="0"/>
          </a:p>
        </p:txBody>
      </p:sp>
    </p:spTree>
    <p:extLst>
      <p:ext uri="{BB962C8B-B14F-4D97-AF65-F5344CB8AC3E}">
        <p14:creationId xmlns:p14="http://schemas.microsoft.com/office/powerpoint/2010/main" val="3248646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Because a private key is a crucial component of any PKI implementation, the key itself should contain the necessary characteristics and be protected at each stage of its life. The following list sums up the characteristics and requirements of proper private key use:</a:t>
            </a:r>
          </a:p>
          <a:p>
            <a:pPr marL="171450" indent="-171450">
              <a:buFont typeface="Arial" panose="020B0604020202020204" pitchFamily="34" charset="0"/>
              <a:buChar char="•"/>
            </a:pPr>
            <a:r>
              <a:rPr lang="en-US" dirty="0" smtClean="0"/>
              <a:t>The key size should provide the necessary level of protection for the environment.</a:t>
            </a:r>
          </a:p>
          <a:p>
            <a:pPr marL="171450" indent="-171450">
              <a:buFont typeface="Arial" panose="020B0604020202020204" pitchFamily="34" charset="0"/>
              <a:buChar char="•"/>
            </a:pPr>
            <a:r>
              <a:rPr lang="en-US" dirty="0" smtClean="0"/>
              <a:t>The lifetime of the key should correspond with how often it is used and the sensitivity of the data it is protecting.</a:t>
            </a:r>
          </a:p>
          <a:p>
            <a:pPr marL="171450" indent="-171450">
              <a:buFont typeface="Arial" panose="020B0604020202020204" pitchFamily="34" charset="0"/>
              <a:buChar char="•"/>
            </a:pPr>
            <a:r>
              <a:rPr lang="en-US" dirty="0" smtClean="0"/>
              <a:t>The key should be changed at the end of its lifetime and not used past its allowed lifetime.</a:t>
            </a:r>
          </a:p>
          <a:p>
            <a:pPr marL="171450" indent="-171450">
              <a:buFont typeface="Arial" panose="020B0604020202020204" pitchFamily="34" charset="0"/>
              <a:buChar char="•"/>
            </a:pPr>
            <a:r>
              <a:rPr lang="en-US" dirty="0" smtClean="0"/>
              <a:t>Where appropriate, the key should be properly destroyed at the end of its lifetime.</a:t>
            </a:r>
          </a:p>
          <a:p>
            <a:pPr marL="171450" indent="-171450">
              <a:buFont typeface="Arial" panose="020B0604020202020204" pitchFamily="34" charset="0"/>
              <a:buChar char="•"/>
            </a:pPr>
            <a:r>
              <a:rPr lang="en-US" dirty="0" smtClean="0"/>
              <a:t>The key should never be exposed in clear text.</a:t>
            </a:r>
          </a:p>
          <a:p>
            <a:pPr marL="171450" indent="-171450">
              <a:buFont typeface="Arial" panose="020B0604020202020204" pitchFamily="34" charset="0"/>
              <a:buChar char="•"/>
            </a:pPr>
            <a:r>
              <a:rPr lang="en-US" dirty="0" smtClean="0"/>
              <a:t>No copies of the private key should be made if it is being used for digital signatures.</a:t>
            </a:r>
          </a:p>
          <a:p>
            <a:pPr marL="171450" indent="-171450">
              <a:buFont typeface="Arial" panose="020B0604020202020204" pitchFamily="34" charset="0"/>
              <a:buChar char="•"/>
            </a:pPr>
            <a:r>
              <a:rPr lang="en-US" dirty="0" smtClean="0"/>
              <a:t>The key should not be shared.</a:t>
            </a:r>
          </a:p>
          <a:p>
            <a:pPr marL="171450" indent="-171450">
              <a:buFont typeface="Arial" panose="020B0604020202020204" pitchFamily="34" charset="0"/>
              <a:buChar char="•"/>
            </a:pPr>
            <a:r>
              <a:rPr lang="en-US" dirty="0" smtClean="0"/>
              <a:t>The key should be stored securely.</a:t>
            </a:r>
          </a:p>
          <a:p>
            <a:pPr marL="171450" indent="-171450">
              <a:buFont typeface="Arial" panose="020B0604020202020204" pitchFamily="34" charset="0"/>
              <a:buChar char="•"/>
            </a:pPr>
            <a:r>
              <a:rPr lang="en-US" dirty="0" smtClean="0"/>
              <a:t>Authentication should be required before the key can be used.</a:t>
            </a:r>
          </a:p>
          <a:p>
            <a:pPr marL="171450" indent="-171450">
              <a:buFont typeface="Arial" panose="020B0604020202020204" pitchFamily="34" charset="0"/>
              <a:buChar char="•"/>
            </a:pPr>
            <a:r>
              <a:rPr lang="en-US" dirty="0" smtClean="0"/>
              <a:t>The key should be transported securely.</a:t>
            </a:r>
          </a:p>
          <a:p>
            <a:pPr marL="171450" indent="-171450">
              <a:buFont typeface="Arial" panose="020B0604020202020204" pitchFamily="34" charset="0"/>
              <a:buChar char="•"/>
            </a:pPr>
            <a:r>
              <a:rPr lang="en-US" dirty="0" smtClean="0"/>
              <a:t>Software implementations that store and use the key should be evaluated to ensure they provide the necessary level of protection.</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141</a:t>
            </a:fld>
            <a:endParaRPr lang="en-US" altLang="en-US" dirty="0"/>
          </a:p>
        </p:txBody>
      </p:sp>
    </p:spTree>
    <p:extLst>
      <p:ext uri="{BB962C8B-B14F-4D97-AF65-F5344CB8AC3E}">
        <p14:creationId xmlns:p14="http://schemas.microsoft.com/office/powerpoint/2010/main" val="1404940363"/>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Exam Tip: </a:t>
            </a:r>
            <a:r>
              <a:rPr lang="en-US" dirty="0" smtClean="0"/>
              <a:t>Key recovery is a process that allows for lost keys to be recovered. Key escrow is a process of giving keys to a third party so that they can decrypt and read sensitive information when this need arises.</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142</a:t>
            </a:fld>
            <a:endParaRPr lang="en-US" altLang="en-US" dirty="0"/>
          </a:p>
        </p:txBody>
      </p:sp>
    </p:spTree>
    <p:extLst>
      <p:ext uri="{BB962C8B-B14F-4D97-AF65-F5344CB8AC3E}">
        <p14:creationId xmlns:p14="http://schemas.microsoft.com/office/powerpoint/2010/main" val="2721699334"/>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kern="1200" dirty="0" smtClean="0">
                <a:solidFill>
                  <a:schemeClr val="tx1"/>
                </a:solidFill>
                <a:effectLst/>
                <a:latin typeface="Arial" charset="0"/>
                <a:ea typeface="ヒラギノ角ゴ Pro W3" pitchFamily="-111" charset="-128"/>
                <a:cs typeface="ヒラギノ角ゴ Pro W3" pitchFamily="-111" charset="-128"/>
              </a:rPr>
              <a:t>Exam Tip: </a:t>
            </a:r>
            <a:r>
              <a:rPr lang="en-US" sz="1200" i="0" kern="1200" dirty="0" smtClean="0">
                <a:solidFill>
                  <a:schemeClr val="tx1"/>
                </a:solidFill>
                <a:effectLst/>
                <a:latin typeface="Arial" charset="0"/>
                <a:ea typeface="ヒラギノ角ゴ Pro W3" pitchFamily="-111" charset="-128"/>
                <a:cs typeface="ヒラギノ角ゴ Pro W3" pitchFamily="-111" charset="-128"/>
              </a:rPr>
              <a:t>Recovery agent is the term for an entity that is given a public key certificate for recovering user data that is encrypted. This is the most common type of recovery policy used in PKI but adds the risk of the recovery agent having access to secured information</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sz="1200" i="0" kern="1200" dirty="0" smtClean="0">
              <a:solidFill>
                <a:schemeClr val="tx1"/>
              </a:solidFill>
              <a:effectLst/>
              <a:latin typeface="Arial" charset="0"/>
              <a:ea typeface="ヒラギノ角ゴ Pro W3" pitchFamily="-111" charset="-128"/>
              <a:cs typeface="ヒラギノ角ゴ Pro W3" pitchFamily="-111"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If a company is going to perform key recovery and maintain a key recovery system, it will generally back up only the key pair used to encrypt data, not the key pairs that are used to generate digital signatures. The reason that a company archives keys is to ensure that if a person leaves the company, falls off a cliff, or for some reason is unavailable to decrypt important company information, the company can still get to its company-owned data. This is just a matter of the organization protecting itself. A company would not need to be able to recover a key pair that is used for digital signatures, since those keys are to be used only to prove the authenticity of the individual who sent a message. A company would not benefit from having access to those keys and really should not have access to them, since they are tied to one individual for a specific purpose.</a:t>
            </a:r>
            <a:endParaRPr lang="en-US" sz="1200" i="0" kern="1200" dirty="0" smtClean="0">
              <a:solidFill>
                <a:schemeClr val="tx1"/>
              </a:solidFill>
              <a:effectLst/>
              <a:latin typeface="Arial" charset="0"/>
              <a:ea typeface="ヒラギノ角ゴ Pro W3" pitchFamily="-111" charset="-128"/>
            </a:endParaRPr>
          </a:p>
          <a:p>
            <a:endParaRPr lang="en-US" dirty="0" smtClean="0"/>
          </a:p>
          <a:p>
            <a:r>
              <a:rPr lang="en-US" dirty="0" smtClean="0"/>
              <a:t>All key recovery procedures should be highly audited. The audit logs should capture at least what keys were recovered, who was involved in the process, and the time and date. Keys are an integral piece of any encryption cryptosystem and are critical to a PKI environment, so you need to track who does what with them.</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143</a:t>
            </a:fld>
            <a:endParaRPr lang="en-US" altLang="en-US" dirty="0"/>
          </a:p>
        </p:txBody>
      </p:sp>
    </p:spTree>
    <p:extLst>
      <p:ext uri="{BB962C8B-B14F-4D97-AF65-F5344CB8AC3E}">
        <p14:creationId xmlns:p14="http://schemas.microsoft.com/office/powerpoint/2010/main" val="541040369"/>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144</a:t>
            </a:fld>
            <a:endParaRPr lang="en-US" altLang="en-US" dirty="0"/>
          </a:p>
        </p:txBody>
      </p:sp>
    </p:spTree>
    <p:extLst>
      <p:ext uri="{BB962C8B-B14F-4D97-AF65-F5344CB8AC3E}">
        <p14:creationId xmlns:p14="http://schemas.microsoft.com/office/powerpoint/2010/main" val="30014535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16</a:t>
            </a:fld>
            <a:endParaRPr lang="en-US" altLang="en-US" dirty="0"/>
          </a:p>
        </p:txBody>
      </p:sp>
    </p:spTree>
    <p:extLst>
      <p:ext uri="{BB962C8B-B14F-4D97-AF65-F5344CB8AC3E}">
        <p14:creationId xmlns:p14="http://schemas.microsoft.com/office/powerpoint/2010/main" val="125313711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smtClean="0"/>
              <a:t>Exam Tip</a:t>
            </a:r>
            <a:r>
              <a:rPr lang="en-US" dirty="0" smtClean="0"/>
              <a:t>: Key escrow, allowing another trusted party to hold a copy of a key, has long been a controversial topic. This essential business process provides continuity should the authorized key-holding party leave an organization without disclosing keys. The security of the escrowed key is a concern, and it needs to be managed at the same security level as for the original key.</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Several movements, supported by parts of the U.S. government, would require all or many people residing in the United States to hand over copies of the keys they use to encrypt communication channels. The movement in the late 1990s behind the Clipper chip is the most well-known effort to implement this requirement and procedure. It was suggested that all American-made communication devices should have a hardware encryption chip within them. The chip could be used to encrypt data going back and forth between two individuals, but if a government agency decided that it should be able to eavesdrop on this dialog, it would just need to obtain a court order. If the court order was approved, a law enforcement agent would take the order to two escrow agencies, each of which would have a piece of the key that was necessary to decrypt this communication information. The agent would obtain both pieces of the key and combine them, which would allow the agent to listen in on the encrypted communication outlined in the court order.</a:t>
            </a:r>
          </a:p>
          <a:p>
            <a:r>
              <a:rPr lang="en-US" sz="1200" i="0" kern="1200" dirty="0" smtClean="0">
                <a:solidFill>
                  <a:schemeClr val="tx1"/>
                </a:solidFill>
                <a:effectLst/>
                <a:latin typeface="Arial" charset="0"/>
                <a:ea typeface="ヒラギノ角ゴ Pro W3" pitchFamily="-111" charset="-128"/>
                <a:cs typeface="ヒラギノ角ゴ Pro W3" pitchFamily="-111" charset="-128"/>
              </a:rPr>
              <a:t/>
            </a:r>
            <a:br>
              <a:rPr lang="en-US" sz="1200" i="0" kern="1200" dirty="0" smtClean="0">
                <a:solidFill>
                  <a:schemeClr val="tx1"/>
                </a:solidFill>
                <a:effectLst/>
                <a:latin typeface="Arial" charset="0"/>
                <a:ea typeface="ヒラギノ角ゴ Pro W3" pitchFamily="-111" charset="-128"/>
                <a:cs typeface="ヒラギノ角ゴ Pro W3" pitchFamily="-111" charset="-128"/>
              </a:rPr>
            </a:br>
            <a:r>
              <a:rPr lang="en-US" sz="1200" i="0" kern="1200" dirty="0" smtClean="0">
                <a:solidFill>
                  <a:schemeClr val="tx1"/>
                </a:solidFill>
                <a:effectLst/>
                <a:latin typeface="Arial" charset="0"/>
                <a:ea typeface="ヒラギノ角ゴ Pro W3" pitchFamily="-111" charset="-128"/>
                <a:cs typeface="ヒラギノ角ゴ Pro W3" pitchFamily="-111" charset="-128"/>
              </a:rPr>
              <a:t>The Clipper chip standard never saw the light of day because it seemed too “Big Brother” to many American citizens. But the idea was that the encryption keys would be escrowed to two agencies, meaning that each agency would hold one piece of the key. One agency could not hold the whole key, because it could then use this key to wiretap people’s conversations illegally. Splitting up the key is an example of separation of duties, put into place to try and prevent fraudulent activities.</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145</a:t>
            </a:fld>
            <a:endParaRPr lang="en-US" altLang="en-US" dirty="0"/>
          </a:p>
        </p:txBody>
      </p:sp>
    </p:spTree>
    <p:extLst>
      <p:ext uri="{BB962C8B-B14F-4D97-AF65-F5344CB8AC3E}">
        <p14:creationId xmlns:p14="http://schemas.microsoft.com/office/powerpoint/2010/main" val="3752784304"/>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Each company is unique, with various goals, security requirements, functionality needs, budgetary restraints, and ideologies. The decision of whether to use a private CA or an in-house CA depends on the expansiveness of the PKI within the organization, how integrated it will be with different business needs and goals, its interoperability with a company’s current technologies, the number of individuals who will be participating, and how it will work with outside entities. This could be quite a large undertaking that ties up staff, resources, and funds, so a lot of strategic planning is required, and what will and won’t be gained from a PKI should be fully understood before the first dollar is spent on the implementation.</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149</a:t>
            </a:fld>
            <a:endParaRPr lang="en-US" altLang="en-US" dirty="0"/>
          </a:p>
        </p:txBody>
      </p:sp>
    </p:spTree>
    <p:extLst>
      <p:ext uri="{BB962C8B-B14F-4D97-AF65-F5344CB8AC3E}">
        <p14:creationId xmlns:p14="http://schemas.microsoft.com/office/powerpoint/2010/main" val="3838087456"/>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Some large vertical markets have their own outsourced PKI environments set up because they share similar needs and usually have the same requirements for certification types and uses. This allows several companies within the same market to split the costs of the necessary equipment, and it allows for industry-specific standards to be drawn up and followed.</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150</a:t>
            </a:fld>
            <a:endParaRPr lang="en-US" altLang="en-US" dirty="0"/>
          </a:p>
        </p:txBody>
      </p:sp>
    </p:spTree>
    <p:extLst>
      <p:ext uri="{BB962C8B-B14F-4D97-AF65-F5344CB8AC3E}">
        <p14:creationId xmlns:p14="http://schemas.microsoft.com/office/powerpoint/2010/main" val="1149002968"/>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6.10 illustrates how one outsourced service provider can offer different PKI components and services to different companies, and how companies within one vertical</a:t>
            </a:r>
            <a:r>
              <a:rPr lang="en-US" baseline="0" dirty="0" smtClean="0"/>
              <a:t> </a:t>
            </a:r>
            <a:r>
              <a:rPr lang="en-US" dirty="0" smtClean="0"/>
              <a:t>market can share the same resources.</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151</a:t>
            </a:fld>
            <a:endParaRPr lang="en-US" altLang="en-US" dirty="0"/>
          </a:p>
        </p:txBody>
      </p:sp>
    </p:spTree>
    <p:extLst>
      <p:ext uri="{BB962C8B-B14F-4D97-AF65-F5344CB8AC3E}">
        <p14:creationId xmlns:p14="http://schemas.microsoft.com/office/powerpoint/2010/main" val="1186203048"/>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some cases, more than one CA may be needed for a specific PKI to work properly, and several requirements must be met for different PKIs to intercommunicate. Here are some examples:</a:t>
            </a:r>
          </a:p>
          <a:p>
            <a:pPr marL="171450" indent="-171450">
              <a:buFont typeface="Arial" panose="020B0604020202020204" pitchFamily="34" charset="0"/>
              <a:buChar char="•"/>
            </a:pPr>
            <a:r>
              <a:rPr lang="en-US" dirty="0" smtClean="0"/>
              <a:t>A company wants to be able to communicate seamlessly with its suppliers, customers, or business partners via a PKI.</a:t>
            </a:r>
          </a:p>
          <a:p>
            <a:pPr marL="171450" indent="-171450">
              <a:buFont typeface="Arial" panose="020B0604020202020204" pitchFamily="34" charset="0"/>
              <a:buChar char="•"/>
            </a:pPr>
            <a:r>
              <a:rPr lang="en-US" dirty="0" smtClean="0"/>
              <a:t>One department within a company has higher security requirements than all other departments and thus needs to configure and control its own CA.</a:t>
            </a:r>
          </a:p>
          <a:p>
            <a:pPr marL="171450" indent="-171450">
              <a:buFont typeface="Arial" panose="020B0604020202020204" pitchFamily="34" charset="0"/>
              <a:buChar char="•"/>
            </a:pPr>
            <a:r>
              <a:rPr lang="en-US" dirty="0" smtClean="0"/>
              <a:t>One department needs to have specially constructed certificates with unique fields and usages.</a:t>
            </a:r>
          </a:p>
          <a:p>
            <a:pPr marL="171450" indent="-171450">
              <a:buFont typeface="Arial" panose="020B0604020202020204" pitchFamily="34" charset="0"/>
              <a:buChar char="•"/>
            </a:pPr>
            <a:r>
              <a:rPr lang="en-US" dirty="0" smtClean="0"/>
              <a:t>Different parts of an organization want to control their own pieces of the network and the CA that is encompassed within it. </a:t>
            </a:r>
          </a:p>
          <a:p>
            <a:pPr marL="171450" indent="-171450">
              <a:buFont typeface="Arial" panose="020B0604020202020204" pitchFamily="34" charset="0"/>
              <a:buChar char="•"/>
            </a:pPr>
            <a:r>
              <a:rPr lang="en-US" dirty="0" smtClean="0"/>
              <a:t>The number of certificates that need to be generated and maintained would overwhelm one CA, so multiple CAs must be deployed.</a:t>
            </a:r>
          </a:p>
          <a:p>
            <a:pPr marL="171450" indent="-171450">
              <a:buFont typeface="Arial" panose="020B0604020202020204" pitchFamily="34" charset="0"/>
              <a:buChar char="•"/>
            </a:pPr>
            <a:r>
              <a:rPr lang="en-US" dirty="0" smtClean="0"/>
              <a:t>The political culture of a company inhibits one department from being able to control elements of another department.</a:t>
            </a:r>
          </a:p>
          <a:p>
            <a:pPr marL="171450" indent="-171450">
              <a:buFont typeface="Arial" panose="020B0604020202020204" pitchFamily="34" charset="0"/>
              <a:buChar char="•"/>
            </a:pPr>
            <a:r>
              <a:rPr lang="en-US" dirty="0" smtClean="0"/>
              <a:t>Enterprises are partitioned geographically, and different sites need their own local CA.</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152</a:t>
            </a:fld>
            <a:endParaRPr lang="en-US" altLang="en-US" dirty="0"/>
          </a:p>
        </p:txBody>
      </p:sp>
    </p:spTree>
    <p:extLst>
      <p:ext uri="{BB962C8B-B14F-4D97-AF65-F5344CB8AC3E}">
        <p14:creationId xmlns:p14="http://schemas.microsoft.com/office/powerpoint/2010/main" val="260569622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forms of trust models associated with certificates. Hierarchical, peer-to-peer, and hybrid are the primary forms, with the web of trust being a form of</a:t>
            </a:r>
            <a:r>
              <a:rPr lang="en-US" baseline="0" dirty="0" smtClean="0"/>
              <a:t> </a:t>
            </a:r>
            <a:r>
              <a:rPr lang="en-US" dirty="0" smtClean="0"/>
              <a:t>hybrid. Each of these models has a useful place in the PKI architecture under different</a:t>
            </a:r>
            <a:r>
              <a:rPr lang="en-US" baseline="0" dirty="0" smtClean="0"/>
              <a:t> </a:t>
            </a:r>
            <a:r>
              <a:rPr lang="en-US" dirty="0" smtClean="0"/>
              <a:t>circumstances.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In the nondigital world, it is difficult to figure out who to trust, how to carry out legitimate business functions, and how to ensure that one is not being taken advantage of or lied to. Jump into the digital world and add protocols, services, encryption, CAs, RAs, CRLs, and differing technologies and applications, and the business risks can become overwhelming and confusing. So start with a basic question: What criteria will we use to determine who we trust and to what degree?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153</a:t>
            </a:fld>
            <a:endParaRPr lang="en-US" altLang="en-US" dirty="0"/>
          </a:p>
        </p:txBody>
      </p:sp>
    </p:spTree>
    <p:extLst>
      <p:ext uri="{BB962C8B-B14F-4D97-AF65-F5344CB8AC3E}">
        <p14:creationId xmlns:p14="http://schemas.microsoft.com/office/powerpoint/2010/main" val="2951605349"/>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There are several forms of trust models associated with certificates. Hierarchical, peer-to-peer, and hybrid are the primary forms, with the web of trust being a form of</a:t>
            </a:r>
            <a:r>
              <a:rPr lang="en-US" baseline="0" dirty="0" smtClean="0"/>
              <a:t> </a:t>
            </a:r>
            <a:r>
              <a:rPr lang="en-US" dirty="0" smtClean="0"/>
              <a:t>hybrid. Each of these models has a useful place in the PKI architecture under different</a:t>
            </a:r>
            <a:r>
              <a:rPr lang="en-US" baseline="0" dirty="0" smtClean="0"/>
              <a:t> </a:t>
            </a:r>
            <a:r>
              <a:rPr lang="en-US" dirty="0" smtClean="0"/>
              <a:t>circumstances.</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In the nondigital world, it is difficult to figure out who to trust, how to carry out legitimate business functions, and how to ensure that one is not being taken advantage of or lied to. Jump into the digital world and add protocols, services, encryption, CAs, RAs, CRLs, and differing technologies and applications, and the business risks can become overwhelming and confusing. So start with a basic question: What criteria will we use to determine who we trust and to what degree?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154</a:t>
            </a:fld>
            <a:endParaRPr lang="en-US" altLang="en-US" dirty="0"/>
          </a:p>
        </p:txBody>
      </p:sp>
    </p:spTree>
    <p:extLst>
      <p:ext uri="{BB962C8B-B14F-4D97-AF65-F5344CB8AC3E}">
        <p14:creationId xmlns:p14="http://schemas.microsoft.com/office/powerpoint/2010/main" val="2573511749"/>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 illustrated in Figure 6.11, all the users and devices in trust domain 1 trust their own CA, CA 1, which is their trust anchor. All users and devices in trust domain 2 have their own trust anchor, CA 2. The two CAs have exchanged certificates and trust each other, but they do not have a common trust anchor between them.</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155</a:t>
            </a:fld>
            <a:endParaRPr lang="en-US" altLang="en-US" dirty="0"/>
          </a:p>
        </p:txBody>
      </p:sp>
    </p:spTree>
    <p:extLst>
      <p:ext uri="{BB962C8B-B14F-4D97-AF65-F5344CB8AC3E}">
        <p14:creationId xmlns:p14="http://schemas.microsoft.com/office/powerpoint/2010/main" val="517347603"/>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156</a:t>
            </a:fld>
            <a:endParaRPr lang="en-US" altLang="en-US" dirty="0"/>
          </a:p>
        </p:txBody>
      </p:sp>
    </p:spTree>
    <p:extLst>
      <p:ext uri="{BB962C8B-B14F-4D97-AF65-F5344CB8AC3E}">
        <p14:creationId xmlns:p14="http://schemas.microsoft.com/office/powerpoint/2010/main" val="2016858916"/>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157</a:t>
            </a:fld>
            <a:endParaRPr lang="en-US" altLang="en-US" dirty="0"/>
          </a:p>
        </p:txBody>
      </p:sp>
    </p:spTree>
    <p:extLst>
      <p:ext uri="{BB962C8B-B14F-4D97-AF65-F5344CB8AC3E}">
        <p14:creationId xmlns:p14="http://schemas.microsoft.com/office/powerpoint/2010/main" val="34493254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17</a:t>
            </a:fld>
            <a:endParaRPr lang="en-US" altLang="en-US" dirty="0"/>
          </a:p>
        </p:txBody>
      </p:sp>
    </p:spTree>
    <p:extLst>
      <p:ext uri="{BB962C8B-B14F-4D97-AF65-F5344CB8AC3E}">
        <p14:creationId xmlns:p14="http://schemas.microsoft.com/office/powerpoint/2010/main" val="870389820"/>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i="0" kern="1200" dirty="0" smtClean="0">
                <a:solidFill>
                  <a:schemeClr val="tx1"/>
                </a:solidFill>
                <a:effectLst/>
                <a:latin typeface="Arial" charset="0"/>
                <a:ea typeface="ヒラギノ角ゴ Pro W3" pitchFamily="-111" charset="-128"/>
                <a:cs typeface="ヒラギノ角ゴ Pro W3" pitchFamily="-111" charset="-128"/>
              </a:rPr>
              <a:t>Intermediate CAs function to transfer trust between different CAs. These CAs are referred to as </a:t>
            </a:r>
            <a:r>
              <a:rPr lang="en-US" sz="1200" i="1" kern="1200" dirty="0" smtClean="0">
                <a:solidFill>
                  <a:schemeClr val="tx1"/>
                </a:solidFill>
                <a:effectLst/>
                <a:latin typeface="Arial" charset="0"/>
                <a:ea typeface="ヒラギノ角ゴ Pro W3" pitchFamily="-111" charset="-128"/>
                <a:cs typeface="ヒラギノ角ゴ Pro W3" pitchFamily="-111" charset="-128"/>
              </a:rPr>
              <a:t>subordinate CAs </a:t>
            </a:r>
            <a:r>
              <a:rPr lang="en-US" sz="1200" i="0" kern="1200" dirty="0" smtClean="0">
                <a:solidFill>
                  <a:schemeClr val="tx1"/>
                </a:solidFill>
                <a:effectLst/>
                <a:latin typeface="Arial" charset="0"/>
                <a:ea typeface="ヒラギノ角ゴ Pro W3" pitchFamily="-111" charset="-128"/>
                <a:cs typeface="ヒラギノ角ゴ Pro W3" pitchFamily="-111" charset="-128"/>
              </a:rPr>
              <a:t>because they are subordinate to the CA that they reference. The path of trust is walked up from the subordinate CA to the higher-level CA; in essence the subordinate CA is using the higher-level CA as a reference.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158</a:t>
            </a:fld>
            <a:endParaRPr lang="en-US" altLang="en-US" dirty="0"/>
          </a:p>
        </p:txBody>
      </p:sp>
    </p:spTree>
    <p:extLst>
      <p:ext uri="{BB962C8B-B14F-4D97-AF65-F5344CB8AC3E}">
        <p14:creationId xmlns:p14="http://schemas.microsoft.com/office/powerpoint/2010/main" val="3183948843"/>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 bidirectional trusts exist—they are all unidirectional trusts, as indicated by the one-way arrows. Since no other entity can certify and generate certificates for the root CA, it creates a self-signed certificate. This means that the certificate’s Issuer and Subject fields hold the same information, both representing the root CA, and the root CA’s public key will be used to verify this certificate when that time comes. This root CA certificate and public key are distributed to all entities within this trust model.</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159</a:t>
            </a:fld>
            <a:endParaRPr lang="en-US" altLang="en-US" dirty="0"/>
          </a:p>
        </p:txBody>
      </p:sp>
    </p:spTree>
    <p:extLst>
      <p:ext uri="{BB962C8B-B14F-4D97-AF65-F5344CB8AC3E}">
        <p14:creationId xmlns:p14="http://schemas.microsoft.com/office/powerpoint/2010/main" val="1254000712"/>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a user in one trust domain needs to communicate with a user in another trust domain, one user will need to validate the other’s certificate. This sounds simple enough, but what it really means is that each certificate for each CA, all the way up to a shared trusted anchor, also must be validated.</a:t>
            </a:r>
          </a:p>
          <a:p>
            <a:endParaRPr lang="en-US" dirty="0" smtClean="0"/>
          </a:p>
          <a:p>
            <a:r>
              <a:rPr lang="en-US" sz="1200" i="0" kern="1200" dirty="0" smtClean="0">
                <a:solidFill>
                  <a:schemeClr val="tx1"/>
                </a:solidFill>
                <a:effectLst/>
                <a:latin typeface="Arial" charset="0"/>
                <a:ea typeface="ヒラギノ角ゴ Pro W3" pitchFamily="-111" charset="-128"/>
                <a:cs typeface="ヒラギノ角ゴ Pro W3" pitchFamily="-111" charset="-128"/>
              </a:rPr>
              <a:t>This type of simplistic trust model works well within an enterprise that easily follows a hierarchical organizational chart, but many companies cannot use this type of trust model because different departments or offices require their own trust anchors. These demands can be derived from direct business needs or from interorganizational politics. This hierarchical model might not be possible when two or more companies need to communicate with each other. Neither company will let the other’s CA be the root CA, because each does not necessarily trust the other entity to that degree. In these situations, the CAs will need to work in a peer-to-peer relationship instead of in a hierarchical relationship.</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160</a:t>
            </a:fld>
            <a:endParaRPr lang="en-US" altLang="en-US" dirty="0"/>
          </a:p>
        </p:txBody>
      </p:sp>
    </p:spTree>
    <p:extLst>
      <p:ext uri="{BB962C8B-B14F-4D97-AF65-F5344CB8AC3E}">
        <p14:creationId xmlns:p14="http://schemas.microsoft.com/office/powerpoint/2010/main" val="3262314681"/>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Debbie tracks down Leaf D CA’s certificate and public key, but she now needs to verify this CA’s certificate, so she looks at the Issuer field, which indicates that Leaf D CA’s certificate was issued by Intermediate B CA. Debbie now needs to get Intermediate B CA’s certificate and public key. Debbie’s client software tracks this down and sees that the issuer for Intermediate B CA is the root CA, for which she already has a certificate and public key. So Debbie’s client software had to follow the certificate path, meaning it had to continue to track down and collect certificates until it came upon a self-signed certificate. A self-signed certificate indicates that it was signed by a root CA, and Debbie’s software has been configured to trust this entity as her trust anchor, so she can stop there. </a:t>
            </a:r>
          </a:p>
          <a:p>
            <a:endParaRPr lang="en-US" dirty="0" smtClean="0"/>
          </a:p>
          <a:p>
            <a:r>
              <a:rPr lang="en-US" dirty="0" smtClean="0"/>
              <a:t>Figure 6.13 illustrates the steps Debbie’s software had to carry out just to be able to verify Sam’s certificate.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161</a:t>
            </a:fld>
            <a:endParaRPr lang="en-US" altLang="en-US" dirty="0"/>
          </a:p>
        </p:txBody>
      </p:sp>
    </p:spTree>
    <p:extLst>
      <p:ext uri="{BB962C8B-B14F-4D97-AF65-F5344CB8AC3E}">
        <p14:creationId xmlns:p14="http://schemas.microsoft.com/office/powerpoint/2010/main" val="112300596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6.14 illustrates this a peer-to-peer trust model. The two different CAs will certify the public key for each other, which creates a bidirectional trust. This is referred to as </a:t>
            </a:r>
            <a:r>
              <a:rPr lang="en-US" i="1" dirty="0" smtClean="0"/>
              <a:t>cross-certification</a:t>
            </a:r>
            <a:r>
              <a:rPr lang="en-US" dirty="0" smtClean="0"/>
              <a:t>, since the CAs are not receiving their certificates and public keys from a superior CA, but instead are creating them for each other.</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163</a:t>
            </a:fld>
            <a:endParaRPr lang="en-US" altLang="en-US" dirty="0"/>
          </a:p>
        </p:txBody>
      </p:sp>
    </p:spTree>
    <p:extLst>
      <p:ext uri="{BB962C8B-B14F-4D97-AF65-F5344CB8AC3E}">
        <p14:creationId xmlns:p14="http://schemas.microsoft.com/office/powerpoint/2010/main" val="4007633834"/>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One of the main drawbacks to this model is scalability. Each CA must certify every other CA that is participating, and a bidirectional trust path must be implemented. If one root CA were certifying all the intermediate CAs, scalability would not be as much of an issue.</a:t>
            </a:r>
          </a:p>
          <a:p>
            <a:endParaRPr lang="en-US" dirty="0" smtClean="0"/>
          </a:p>
          <a:p>
            <a:r>
              <a:rPr lang="en-US" dirty="0" smtClean="0"/>
              <a:t>Figure 6.15 represents a </a:t>
            </a:r>
            <a:r>
              <a:rPr lang="en-US" i="0" dirty="0" smtClean="0"/>
              <a:t>fully connected </a:t>
            </a:r>
            <a:r>
              <a:rPr lang="en-US" i="1" dirty="0" smtClean="0"/>
              <a:t>mesh architecture</a:t>
            </a:r>
            <a:r>
              <a:rPr lang="en-US" dirty="0" smtClean="0"/>
              <a:t>, meaning that each CA is directly connected to and has a bidirectional trust relationship with every other CA. As you can see in this illustration, the complexity of this setup can become overwhelming.</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164</a:t>
            </a:fld>
            <a:endParaRPr lang="en-US" altLang="en-US" dirty="0"/>
          </a:p>
        </p:txBody>
      </p:sp>
    </p:spTree>
    <p:extLst>
      <p:ext uri="{BB962C8B-B14F-4D97-AF65-F5344CB8AC3E}">
        <p14:creationId xmlns:p14="http://schemas.microsoft.com/office/powerpoint/2010/main" val="33578849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Figure 6.16 illustrates the role that a bridge CA could play</a:t>
            </a:r>
            <a:r>
              <a:rPr lang="en-US" baseline="0" dirty="0" smtClean="0"/>
              <a:t> – </a:t>
            </a:r>
            <a:r>
              <a:rPr lang="en-US" dirty="0" smtClean="0"/>
              <a:t>it is responsible for issuing cross-certificates for all connected CAs and trust domains. The bridge is not considered a root or trust anchor, but merely the entity that generates and maintains the cross-certification for the connected</a:t>
            </a:r>
            <a:r>
              <a:rPr lang="en-US" baseline="0" dirty="0" smtClean="0"/>
              <a:t> </a:t>
            </a:r>
            <a:r>
              <a:rPr lang="en-US" dirty="0" smtClean="0"/>
              <a:t>environments.</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166</a:t>
            </a:fld>
            <a:endParaRPr lang="en-US" altLang="en-US" dirty="0"/>
          </a:p>
        </p:txBody>
      </p:sp>
    </p:spTree>
    <p:extLst>
      <p:ext uri="{BB962C8B-B14F-4D97-AF65-F5344CB8AC3E}">
        <p14:creationId xmlns:p14="http://schemas.microsoft.com/office/powerpoint/2010/main" val="1742499605"/>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 certificates bring much capability to security through practical management of trust, they also can present threats. Because much of the actual work is done behind the scenes, without direct user involvement, a false sense of security might ensue. End users might assume that if an HTTPS connection was made with a server, they are securely connected to the proper server. Spoofing, phishing, pharming, and a wide range of sophisticated attacks prey on this assumption.</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167</a:t>
            </a:fld>
            <a:endParaRPr lang="en-US" altLang="en-US" dirty="0"/>
          </a:p>
        </p:txBody>
      </p:sp>
    </p:spTree>
    <p:extLst>
      <p:ext uri="{BB962C8B-B14F-4D97-AF65-F5344CB8AC3E}">
        <p14:creationId xmlns:p14="http://schemas.microsoft.com/office/powerpoint/2010/main" val="669444935"/>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168</a:t>
            </a:fld>
            <a:endParaRPr lang="en-US" altLang="en-US" dirty="0"/>
          </a:p>
        </p:txBody>
      </p:sp>
    </p:spTree>
    <p:extLst>
      <p:ext uri="{BB962C8B-B14F-4D97-AF65-F5344CB8AC3E}">
        <p14:creationId xmlns:p14="http://schemas.microsoft.com/office/powerpoint/2010/main" val="183722371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18</a:t>
            </a:fld>
            <a:endParaRPr lang="en-US" altLang="en-US" dirty="0"/>
          </a:p>
        </p:txBody>
      </p:sp>
    </p:spTree>
    <p:extLst>
      <p:ext uri="{BB962C8B-B14F-4D97-AF65-F5344CB8AC3E}">
        <p14:creationId xmlns:p14="http://schemas.microsoft.com/office/powerpoint/2010/main" val="27341504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19</a:t>
            </a:fld>
            <a:endParaRPr lang="en-US" altLang="en-US" dirty="0"/>
          </a:p>
        </p:txBody>
      </p:sp>
    </p:spTree>
    <p:extLst>
      <p:ext uri="{BB962C8B-B14F-4D97-AF65-F5344CB8AC3E}">
        <p14:creationId xmlns:p14="http://schemas.microsoft.com/office/powerpoint/2010/main" val="36184546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ea typeface="ヒラギノ角ゴ Pro W3" pitchFamily="-112" charset="-128"/>
              </a:rPr>
              <a:t>Substitution ciphers were popular in Elizabethan England (roughly the second half of the sixteenth century). </a:t>
            </a:r>
          </a:p>
          <a:p>
            <a:r>
              <a:rPr lang="en-US" altLang="en-US" dirty="0" smtClean="0">
                <a:ea typeface="ヒラギノ角ゴ Pro W3" pitchFamily="-112" charset="-128"/>
              </a:rPr>
              <a:t>This system permits 26 possible values for every letter in the message, making the cipher many times more complex than a standard shift cipher. </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20</a:t>
            </a:fld>
            <a:endParaRPr lang="en-US" altLang="en-US" dirty="0"/>
          </a:p>
        </p:txBody>
      </p:sp>
    </p:spTree>
    <p:extLst>
      <p:ext uri="{BB962C8B-B14F-4D97-AF65-F5344CB8AC3E}">
        <p14:creationId xmlns:p14="http://schemas.microsoft.com/office/powerpoint/2010/main" val="1923814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21</a:t>
            </a:fld>
            <a:endParaRPr lang="en-US" altLang="en-US" dirty="0"/>
          </a:p>
        </p:txBody>
      </p:sp>
    </p:spTree>
    <p:extLst>
      <p:ext uri="{BB962C8B-B14F-4D97-AF65-F5344CB8AC3E}">
        <p14:creationId xmlns:p14="http://schemas.microsoft.com/office/powerpoint/2010/main" val="12874757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238260C-B6FE-49F6-827B-1F05E49596BB}" type="slidenum">
              <a:rPr lang="en-US" altLang="en-US" smtClean="0"/>
              <a:pPr eaLnBrk="1" hangingPunct="1"/>
              <a:t>22</a:t>
            </a:fld>
            <a:endParaRPr lang="en-US" altLang="en-US" dirty="0" smtClean="0"/>
          </a:p>
        </p:txBody>
      </p:sp>
    </p:spTree>
    <p:extLst>
      <p:ext uri="{BB962C8B-B14F-4D97-AF65-F5344CB8AC3E}">
        <p14:creationId xmlns:p14="http://schemas.microsoft.com/office/powerpoint/2010/main" val="10275412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sz="1000" u="sng" dirty="0" smtClean="0">
                <a:ea typeface="ヒラギノ角ゴ Pro W3" pitchFamily="-112" charset="-128"/>
              </a:rPr>
              <a:t>Key escrow</a:t>
            </a:r>
            <a:r>
              <a:rPr lang="en-US" altLang="en-US" sz="1000" dirty="0" smtClean="0">
                <a:ea typeface="ヒラギノ角ゴ Pro W3" pitchFamily="-112" charset="-128"/>
              </a:rPr>
              <a:t> – </a:t>
            </a:r>
            <a:r>
              <a:rPr lang="en-US" sz="1000" dirty="0" smtClean="0"/>
              <a:t>The </a:t>
            </a:r>
            <a:r>
              <a:rPr lang="en-US" sz="1000" dirty="0"/>
              <a:t>process of placing a copy of cryptographic keys with a trusted third party for backup purposes. </a:t>
            </a:r>
            <a:endParaRPr lang="en-US" altLang="en-US" sz="1000" dirty="0" smtClean="0">
              <a:ea typeface="ヒラギノ角ゴ Pro W3" pitchFamily="-112" charset="-128"/>
            </a:endParaRPr>
          </a:p>
          <a:p>
            <a:r>
              <a:rPr lang="en-US" altLang="en-US" sz="1000" u="sng" dirty="0" smtClean="0">
                <a:ea typeface="ヒラギノ角ゴ Pro W3" pitchFamily="-112" charset="-128"/>
              </a:rPr>
              <a:t>Key </a:t>
            </a:r>
            <a:r>
              <a:rPr lang="en-US" altLang="en-US" sz="1000" u="sng" dirty="0">
                <a:ea typeface="ヒラギノ角ゴ Pro W3" pitchFamily="-112" charset="-128"/>
              </a:rPr>
              <a:t>management</a:t>
            </a:r>
            <a:r>
              <a:rPr lang="en-US" altLang="en-US" sz="1000" dirty="0">
                <a:ea typeface="ヒラギノ角ゴ Pro W3" pitchFamily="-112" charset="-128"/>
              </a:rPr>
              <a:t> – </a:t>
            </a:r>
            <a:r>
              <a:rPr lang="en-US" altLang="en-US" sz="1000" dirty="0" smtClean="0">
                <a:ea typeface="ヒラギノ角ゴ Pro W3" pitchFamily="-112" charset="-128"/>
              </a:rPr>
              <a:t>The exchange</a:t>
            </a:r>
            <a:r>
              <a:rPr lang="en-US" altLang="en-US" sz="1000" dirty="0">
                <a:ea typeface="ヒラギノ角ゴ Pro W3" pitchFamily="-112" charset="-128"/>
              </a:rPr>
              <a:t>, storage, safeguarding, and revocations of keys.</a:t>
            </a:r>
          </a:p>
          <a:p>
            <a:r>
              <a:rPr lang="en-US" altLang="en-US" sz="1000" u="sng" dirty="0">
                <a:ea typeface="ヒラギノ角ゴ Pro W3" pitchFamily="-112" charset="-128"/>
              </a:rPr>
              <a:t>Keyspace</a:t>
            </a:r>
            <a:r>
              <a:rPr lang="en-US" altLang="en-US" sz="1000" dirty="0">
                <a:ea typeface="ヒラギノ角ゴ Pro W3" pitchFamily="-112" charset="-128"/>
              </a:rPr>
              <a:t> </a:t>
            </a:r>
            <a:r>
              <a:rPr lang="en-US" altLang="en-US" sz="1000" dirty="0" smtClean="0">
                <a:ea typeface="ヒラギノ角ゴ Pro W3" pitchFamily="-112" charset="-128"/>
              </a:rPr>
              <a:t>–</a:t>
            </a:r>
            <a:r>
              <a:rPr lang="en-US" altLang="en-US" sz="1000" i="1" dirty="0" smtClean="0">
                <a:ea typeface="ヒラギノ角ゴ Pro W3" pitchFamily="-112" charset="-128"/>
              </a:rPr>
              <a:t> </a:t>
            </a:r>
            <a:r>
              <a:rPr lang="en-US" altLang="en-US" sz="1000" dirty="0">
                <a:ea typeface="ヒラギノ角ゴ Pro W3" pitchFamily="-112" charset="-128"/>
              </a:rPr>
              <a:t>The entire set of all possible keys for a specific encryption algorithm</a:t>
            </a:r>
            <a:r>
              <a:rPr lang="en-US" altLang="en-US" sz="1000" dirty="0" smtClean="0">
                <a:ea typeface="ヒラギノ角ゴ Pro W3" pitchFamily="-112" charset="-128"/>
              </a:rPr>
              <a:t>.</a:t>
            </a:r>
          </a:p>
          <a:p>
            <a:r>
              <a:rPr lang="en-US" altLang="en-US" sz="1000" dirty="0" smtClean="0">
                <a:ea typeface="ヒラギノ角ゴ Pro W3" pitchFamily="-112" charset="-128"/>
              </a:rPr>
              <a:t>Key stretching – </a:t>
            </a:r>
            <a:r>
              <a:rPr lang="en-US" sz="1000" dirty="0" smtClean="0"/>
              <a:t>A </a:t>
            </a:r>
            <a:r>
              <a:rPr lang="en-US" sz="1000" dirty="0"/>
              <a:t>mechanism that takes what would be weak keys and “stretches” them to make the system more secure against brute-force attacks. </a:t>
            </a:r>
            <a:endParaRPr lang="en-US" altLang="en-US" sz="1000" dirty="0" smtClean="0">
              <a:ea typeface="ヒラギノ角ゴ Pro W3" pitchFamily="-112" charset="-128"/>
            </a:endParaRPr>
          </a:p>
          <a:p>
            <a:r>
              <a:rPr lang="en-US" altLang="en-US" sz="1000" u="sng" dirty="0" smtClean="0">
                <a:ea typeface="ヒラギノ角ゴ Pro W3" pitchFamily="-112" charset="-128"/>
              </a:rPr>
              <a:t>Linear </a:t>
            </a:r>
            <a:r>
              <a:rPr lang="en-US" altLang="en-US" sz="1000" u="sng" dirty="0">
                <a:ea typeface="ヒラギノ角ゴ Pro W3" pitchFamily="-112" charset="-128"/>
              </a:rPr>
              <a:t>cryptanalysis</a:t>
            </a:r>
            <a:r>
              <a:rPr lang="en-US" altLang="en-US" sz="1000" dirty="0">
                <a:ea typeface="ヒラギノ角ゴ Pro W3" pitchFamily="-112" charset="-128"/>
              </a:rPr>
              <a:t> </a:t>
            </a:r>
            <a:r>
              <a:rPr lang="en-US" altLang="en-US" sz="1000" dirty="0" smtClean="0">
                <a:ea typeface="ヒラギノ角ゴ Pro W3" pitchFamily="-112" charset="-128"/>
              </a:rPr>
              <a:t>–</a:t>
            </a:r>
            <a:r>
              <a:rPr lang="en-US" altLang="en-US" sz="1000" i="1" dirty="0" smtClean="0">
                <a:ea typeface="ヒラギノ角ゴ Pro W3" pitchFamily="-112" charset="-128"/>
              </a:rPr>
              <a:t> </a:t>
            </a:r>
            <a:r>
              <a:rPr lang="en-US" altLang="en-US" sz="1000" dirty="0">
                <a:ea typeface="ヒラギノ角ゴ Pro W3" pitchFamily="-112" charset="-128"/>
              </a:rPr>
              <a:t>The use of linear functions to approximate a cryptographic function as a means of analysis.</a:t>
            </a:r>
          </a:p>
          <a:p>
            <a:r>
              <a:rPr lang="en-US" altLang="en-US" sz="1000" u="sng" dirty="0">
                <a:ea typeface="ヒラギノ角ゴ Pro W3" pitchFamily="-112" charset="-128"/>
              </a:rPr>
              <a:t>Multiple encryption</a:t>
            </a:r>
            <a:r>
              <a:rPr lang="en-US" altLang="en-US" sz="1000" dirty="0">
                <a:ea typeface="ヒラギノ角ゴ Pro W3" pitchFamily="-112" charset="-128"/>
              </a:rPr>
              <a:t> </a:t>
            </a:r>
            <a:r>
              <a:rPr lang="en-US" altLang="en-US" sz="1000" dirty="0" smtClean="0">
                <a:ea typeface="ヒラギノ角ゴ Pro W3" pitchFamily="-112" charset="-128"/>
              </a:rPr>
              <a:t>–</a:t>
            </a:r>
            <a:r>
              <a:rPr lang="en-US" altLang="en-US" sz="1000" i="1" dirty="0" smtClean="0">
                <a:ea typeface="ヒラギノ角ゴ Pro W3" pitchFamily="-112" charset="-128"/>
              </a:rPr>
              <a:t> </a:t>
            </a:r>
            <a:r>
              <a:rPr lang="en-US" altLang="en-US" sz="1000" dirty="0">
                <a:ea typeface="ヒラギノ角ゴ Pro W3" pitchFamily="-112" charset="-128"/>
              </a:rPr>
              <a:t>The use of multiple layers of encryption to improve encryption strength</a:t>
            </a:r>
            <a:r>
              <a:rPr lang="en-US" altLang="en-US" sz="1000" dirty="0" smtClean="0">
                <a:ea typeface="ヒラギノ角ゴ Pro W3" pitchFamily="-112" charset="-128"/>
              </a:rPr>
              <a:t>.</a:t>
            </a:r>
          </a:p>
          <a:p>
            <a:r>
              <a:rPr lang="en-US" altLang="en-US" sz="1000" u="sng" dirty="0" smtClean="0">
                <a:ea typeface="ヒラギノ角ゴ Pro W3" pitchFamily="-112" charset="-128"/>
              </a:rPr>
              <a:t>Plaintext</a:t>
            </a:r>
            <a:r>
              <a:rPr lang="en-US" altLang="en-US" sz="1000" dirty="0" smtClean="0">
                <a:ea typeface="ヒラギノ角ゴ Pro W3" pitchFamily="-112" charset="-128"/>
              </a:rPr>
              <a:t> – </a:t>
            </a:r>
            <a:r>
              <a:rPr lang="en-US" sz="1000" dirty="0" smtClean="0"/>
              <a:t>In </a:t>
            </a:r>
            <a:r>
              <a:rPr lang="en-US" sz="1000" dirty="0"/>
              <a:t>cryptography, a piece of data that is not encrypted. It can also mean the data input into an encryption algorithm that would output ciphertext. </a:t>
            </a:r>
            <a:endParaRPr lang="en-US" altLang="en-US" sz="1000" dirty="0" smtClean="0">
              <a:ea typeface="ヒラギノ角ゴ Pro W3" pitchFamily="-112" charset="-128"/>
            </a:endParaRPr>
          </a:p>
          <a:p>
            <a:pPr>
              <a:lnSpc>
                <a:spcPct val="90000"/>
              </a:lnSpc>
            </a:pPr>
            <a:r>
              <a:rPr lang="en-US" altLang="en-US" sz="1000" u="sng" dirty="0" smtClean="0">
                <a:ea typeface="ヒラギノ角ゴ Pro W3" pitchFamily="-112" charset="-128"/>
              </a:rPr>
              <a:t>Shared </a:t>
            </a:r>
            <a:r>
              <a:rPr lang="en-US" altLang="en-US" sz="1000" u="sng" dirty="0">
                <a:ea typeface="ヒラギノ角ゴ Pro W3" pitchFamily="-112" charset="-128"/>
              </a:rPr>
              <a:t>secret</a:t>
            </a:r>
            <a:r>
              <a:rPr lang="en-US" altLang="en-US" sz="1000" dirty="0">
                <a:ea typeface="ヒラギノ角ゴ Pro W3" pitchFamily="-112" charset="-128"/>
              </a:rPr>
              <a:t> – Both the sender and the receiver of encrypted messages have the same key.</a:t>
            </a:r>
          </a:p>
          <a:p>
            <a:pPr>
              <a:lnSpc>
                <a:spcPct val="90000"/>
              </a:lnSpc>
            </a:pPr>
            <a:r>
              <a:rPr lang="en-US" altLang="en-US" sz="1000" u="sng" dirty="0">
                <a:ea typeface="ヒラギノ角ゴ Pro W3" pitchFamily="-112" charset="-128"/>
              </a:rPr>
              <a:t>Shift cipher</a:t>
            </a:r>
            <a:r>
              <a:rPr lang="en-US" altLang="en-US" sz="1000" dirty="0">
                <a:ea typeface="ヒラギノ角ゴ Pro W3" pitchFamily="-112" charset="-128"/>
              </a:rPr>
              <a:t> – one letter of the alphabet is shifted a set number of places in the alphabet for another letter.</a:t>
            </a:r>
          </a:p>
          <a:p>
            <a:pPr>
              <a:lnSpc>
                <a:spcPct val="90000"/>
              </a:lnSpc>
            </a:pPr>
            <a:r>
              <a:rPr lang="en-US" altLang="en-US" sz="1000" u="sng" dirty="0">
                <a:ea typeface="ヒラギノ角ゴ Pro W3" pitchFamily="-112" charset="-128"/>
              </a:rPr>
              <a:t>Steganography</a:t>
            </a:r>
            <a:r>
              <a:rPr lang="en-US" altLang="en-US" sz="1000" dirty="0">
                <a:ea typeface="ヒラギノ角ゴ Pro W3" pitchFamily="-112" charset="-128"/>
              </a:rPr>
              <a:t> – </a:t>
            </a:r>
            <a:r>
              <a:rPr lang="en-US" altLang="en-US" sz="1000" dirty="0" smtClean="0">
                <a:ea typeface="ヒラギノ角ゴ Pro W3" pitchFamily="-112" charset="-128"/>
              </a:rPr>
              <a:t>The hiding </a:t>
            </a:r>
            <a:r>
              <a:rPr lang="en-US" altLang="en-US" sz="1000" dirty="0">
                <a:ea typeface="ヒラギノ角ゴ Pro W3" pitchFamily="-112" charset="-128"/>
              </a:rPr>
              <a:t>of data inside of other data.</a:t>
            </a:r>
          </a:p>
          <a:p>
            <a:pPr>
              <a:lnSpc>
                <a:spcPct val="90000"/>
              </a:lnSpc>
            </a:pPr>
            <a:r>
              <a:rPr lang="en-US" altLang="en-US" sz="1000" u="sng" dirty="0">
                <a:ea typeface="ヒラギノ角ゴ Pro W3" pitchFamily="-112" charset="-128"/>
              </a:rPr>
              <a:t>Stream cipher</a:t>
            </a:r>
            <a:r>
              <a:rPr lang="en-US" altLang="en-US" sz="1000" dirty="0">
                <a:ea typeface="ヒラギノ角ゴ Pro W3" pitchFamily="-112" charset="-128"/>
              </a:rPr>
              <a:t> – </a:t>
            </a:r>
            <a:r>
              <a:rPr lang="en-US" altLang="en-US" sz="1000" dirty="0" smtClean="0">
                <a:ea typeface="ヒラギノ角ゴ Pro W3" pitchFamily="-112" charset="-128"/>
              </a:rPr>
              <a:t>A stream </a:t>
            </a:r>
            <a:r>
              <a:rPr lang="en-US" altLang="en-US" sz="1000" dirty="0">
                <a:ea typeface="ヒラギノ角ゴ Pro W3" pitchFamily="-112" charset="-128"/>
              </a:rPr>
              <a:t>cipher works by enciphering the plaintext in a stream, usually bit by bit</a:t>
            </a:r>
            <a:r>
              <a:rPr lang="en-US" altLang="en-US" sz="1000" dirty="0" smtClean="0">
                <a:ea typeface="ヒラギノ角ゴ Pro W3" pitchFamily="-112" charset="-128"/>
              </a:rPr>
              <a:t>.</a:t>
            </a:r>
          </a:p>
          <a:p>
            <a:r>
              <a:rPr lang="en-US" altLang="en-US" sz="1000" u="sng" dirty="0" smtClean="0">
                <a:ea typeface="ヒラギノ角ゴ Pro W3" pitchFamily="-112" charset="-128"/>
              </a:rPr>
              <a:t>Substitution</a:t>
            </a:r>
            <a:r>
              <a:rPr lang="en-US" altLang="en-US" sz="1000" dirty="0" smtClean="0">
                <a:ea typeface="ヒラギノ角ゴ Pro W3" pitchFamily="-112" charset="-128"/>
              </a:rPr>
              <a:t> – </a:t>
            </a:r>
            <a:r>
              <a:rPr lang="en-US" sz="1000" dirty="0" smtClean="0"/>
              <a:t>The </a:t>
            </a:r>
            <a:r>
              <a:rPr lang="en-US" sz="1000" dirty="0"/>
              <a:t>switching of one value for another in cryptography. </a:t>
            </a:r>
            <a:endParaRPr lang="en-US" altLang="en-US" sz="1000" dirty="0" smtClean="0">
              <a:ea typeface="ヒラギノ角ゴ Pro W3" pitchFamily="-112" charset="-128"/>
            </a:endParaRPr>
          </a:p>
          <a:p>
            <a:r>
              <a:rPr lang="en-US" altLang="en-US" sz="1000" u="sng" dirty="0" smtClean="0">
                <a:ea typeface="ヒラギノ角ゴ Pro W3" pitchFamily="-112" charset="-128"/>
              </a:rPr>
              <a:t>Transposition</a:t>
            </a:r>
            <a:r>
              <a:rPr lang="en-US" altLang="en-US" sz="1000" dirty="0" smtClean="0">
                <a:ea typeface="ヒラギノ角ゴ Pro W3" pitchFamily="-112" charset="-128"/>
              </a:rPr>
              <a:t> – </a:t>
            </a:r>
            <a:r>
              <a:rPr lang="en-US" sz="1000" dirty="0" smtClean="0"/>
              <a:t>The </a:t>
            </a:r>
            <a:r>
              <a:rPr lang="en-US" sz="1000" dirty="0"/>
              <a:t>rearrangement of characters by position as part of cryptographic operations. </a:t>
            </a:r>
            <a:endParaRPr lang="en-US" altLang="en-US" sz="1000" dirty="0" smtClean="0">
              <a:ea typeface="ヒラギノ角ゴ Pro W3" pitchFamily="-112" charset="-128"/>
            </a:endParaRPr>
          </a:p>
          <a:p>
            <a:pPr>
              <a:lnSpc>
                <a:spcPct val="90000"/>
              </a:lnSpc>
            </a:pPr>
            <a:r>
              <a:rPr lang="en-US" altLang="en-US" sz="1000" u="sng" dirty="0" smtClean="0">
                <a:ea typeface="ヒラギノ角ゴ Pro W3" pitchFamily="-112" charset="-128"/>
              </a:rPr>
              <a:t>Transposition </a:t>
            </a:r>
            <a:r>
              <a:rPr lang="en-US" altLang="en-US" sz="1000" u="sng" dirty="0">
                <a:ea typeface="ヒラギノ角ゴ Pro W3" pitchFamily="-112" charset="-128"/>
              </a:rPr>
              <a:t>cipher</a:t>
            </a:r>
            <a:r>
              <a:rPr lang="en-US" altLang="en-US" sz="1000" dirty="0">
                <a:ea typeface="ヒラギノ角ゴ Pro W3" pitchFamily="-112" charset="-128"/>
              </a:rPr>
              <a:t> – </a:t>
            </a:r>
            <a:r>
              <a:rPr lang="en-US" altLang="en-US" sz="1000" dirty="0" smtClean="0">
                <a:ea typeface="ヒラギノ角ゴ Pro W3" pitchFamily="-112" charset="-128"/>
              </a:rPr>
              <a:t>The characters </a:t>
            </a:r>
            <a:r>
              <a:rPr lang="en-US" altLang="en-US" sz="1000" dirty="0">
                <a:ea typeface="ヒラギノ角ゴ Pro W3" pitchFamily="-112" charset="-128"/>
              </a:rPr>
              <a:t>of a message are used but the order is changed.</a:t>
            </a:r>
          </a:p>
          <a:p>
            <a:pPr>
              <a:lnSpc>
                <a:spcPct val="90000"/>
              </a:lnSpc>
            </a:pPr>
            <a:r>
              <a:rPr lang="en-US" altLang="en-US" sz="1000" u="sng" dirty="0">
                <a:ea typeface="ヒラギノ角ゴ Pro W3" pitchFamily="-112" charset="-128"/>
              </a:rPr>
              <a:t>Trapdoor function</a:t>
            </a:r>
            <a:r>
              <a:rPr lang="en-US" altLang="en-US" sz="1000" dirty="0">
                <a:ea typeface="ヒラギノ角ゴ Pro W3" pitchFamily="-112" charset="-128"/>
              </a:rPr>
              <a:t> </a:t>
            </a:r>
            <a:r>
              <a:rPr lang="en-US" altLang="en-US" sz="1000" dirty="0" smtClean="0">
                <a:ea typeface="ヒラギノ角ゴ Pro W3" pitchFamily="-112" charset="-128"/>
              </a:rPr>
              <a:t>–  A hidden </a:t>
            </a:r>
            <a:r>
              <a:rPr lang="en-US" altLang="en-US" sz="1000" dirty="0">
                <a:ea typeface="ヒラギノ角ゴ Pro W3" pitchFamily="-112" charset="-128"/>
              </a:rPr>
              <a:t>method used to gain access to a computer system, network or application. Often used by software developers to ensure unrestricted access to the systems they create. Synonymous with trapdoor.</a:t>
            </a:r>
          </a:p>
          <a:p>
            <a:pPr>
              <a:lnSpc>
                <a:spcPct val="90000"/>
              </a:lnSpc>
            </a:pPr>
            <a:r>
              <a:rPr lang="en-US" altLang="en-US" sz="1000" u="sng" dirty="0">
                <a:ea typeface="ヒラギノ角ゴ Pro W3" pitchFamily="-112" charset="-128"/>
              </a:rPr>
              <a:t>Vigenère cipher</a:t>
            </a:r>
            <a:r>
              <a:rPr lang="en-US" altLang="en-US" sz="1000" dirty="0">
                <a:ea typeface="ヒラギノ角ゴ Pro W3" pitchFamily="-112" charset="-128"/>
              </a:rPr>
              <a:t> – </a:t>
            </a:r>
            <a:r>
              <a:rPr lang="en-US" altLang="en-US" sz="1000" dirty="0" smtClean="0">
                <a:ea typeface="ヒラギノ角ゴ Pro W3" pitchFamily="-112" charset="-128"/>
              </a:rPr>
              <a:t>A polyalphabetic </a:t>
            </a:r>
            <a:r>
              <a:rPr lang="en-US" altLang="en-US" sz="1000" dirty="0">
                <a:ea typeface="ヒラギノ角ゴ Pro W3" pitchFamily="-112" charset="-128"/>
              </a:rPr>
              <a:t>substitution cipher that depends on a password.</a:t>
            </a:r>
          </a:p>
          <a:p>
            <a:r>
              <a:rPr lang="en-US" altLang="en-US" sz="1000" u="sng" dirty="0">
                <a:ea typeface="ヒラギノ角ゴ Pro W3" pitchFamily="-112" charset="-128"/>
              </a:rPr>
              <a:t>XOR</a:t>
            </a:r>
            <a:r>
              <a:rPr lang="en-US" altLang="en-US" sz="1000" dirty="0">
                <a:ea typeface="ヒラギノ角ゴ Pro W3" pitchFamily="-112" charset="-128"/>
              </a:rPr>
              <a:t> – Bitwise exclusive OR, an operation commonly used in cryptography.</a:t>
            </a:r>
          </a:p>
          <a:p>
            <a:endParaRPr lang="en-US" sz="1000"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a:t>
            </a:fld>
            <a:endParaRPr lang="en-US" altLang="en-US" dirty="0"/>
          </a:p>
        </p:txBody>
      </p:sp>
    </p:spTree>
    <p:extLst>
      <p:ext uri="{BB962C8B-B14F-4D97-AF65-F5344CB8AC3E}">
        <p14:creationId xmlns:p14="http://schemas.microsoft.com/office/powerpoint/2010/main" val="34813780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23</a:t>
            </a:fld>
            <a:endParaRPr lang="en-US" altLang="en-US" dirty="0"/>
          </a:p>
        </p:txBody>
      </p:sp>
    </p:spTree>
    <p:extLst>
      <p:ext uri="{BB962C8B-B14F-4D97-AF65-F5344CB8AC3E}">
        <p14:creationId xmlns:p14="http://schemas.microsoft.com/office/powerpoint/2010/main" val="32533461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i="0" dirty="0" smtClean="0">
              <a:ea typeface="ヒラギノ角ゴ Pro W3" pitchFamily="-112" charset="-128"/>
            </a:endParaRPr>
          </a:p>
        </p:txBody>
      </p:sp>
      <p:sp>
        <p:nvSpPr>
          <p:cNvPr id="952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238260C-B6FE-49F6-827B-1F05E49596BB}" type="slidenum">
              <a:rPr lang="en-US" altLang="en-US" smtClean="0"/>
              <a:pPr eaLnBrk="1" hangingPunct="1"/>
              <a:t>24</a:t>
            </a:fld>
            <a:endParaRPr lang="en-US" altLang="en-US" dirty="0" smtClean="0"/>
          </a:p>
        </p:txBody>
      </p:sp>
    </p:spTree>
    <p:extLst>
      <p:ext uri="{BB962C8B-B14F-4D97-AF65-F5344CB8AC3E}">
        <p14:creationId xmlns:p14="http://schemas.microsoft.com/office/powerpoint/2010/main" val="252390964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 Objective 6.2k One-time Pad</a:t>
            </a:r>
          </a:p>
          <a:p>
            <a:r>
              <a:rPr lang="en-US" altLang="en-US" dirty="0" smtClean="0">
                <a:ea typeface="ヒラギノ角ゴ Pro W3" pitchFamily="-112" charset="-128"/>
              </a:rPr>
              <a:t>Note: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One-time pads are examples of perfect ciphers from a mathematical point of view. But when put into practice, the implementation creates weaknesses that result in less than perfect security. This is an important reminder that perfect ciphers from a mathematical point of view do not create perfect security in practice because of the limitations associated with implementation.</a:t>
            </a:r>
            <a:endParaRPr lang="en-US" altLang="en-US" dirty="0" smtClean="0">
              <a:ea typeface="ヒラギノ角ゴ Pro W3" pitchFamily="-112" charset="-128"/>
            </a:endParaRPr>
          </a:p>
        </p:txBody>
      </p:sp>
      <p:sp>
        <p:nvSpPr>
          <p:cNvPr id="972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5C3C613C-DCB2-4DC0-9227-D693C5168517}" type="slidenum">
              <a:rPr lang="en-US" altLang="en-US" smtClean="0"/>
              <a:pPr eaLnBrk="1" hangingPunct="1"/>
              <a:t>25</a:t>
            </a:fld>
            <a:endParaRPr lang="en-US" altLang="en-US" dirty="0" smtClean="0"/>
          </a:p>
        </p:txBody>
      </p:sp>
    </p:spTree>
    <p:extLst>
      <p:ext uri="{BB962C8B-B14F-4D97-AF65-F5344CB8AC3E}">
        <p14:creationId xmlns:p14="http://schemas.microsoft.com/office/powerpoint/2010/main" val="15268996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26</a:t>
            </a:fld>
            <a:endParaRPr lang="en-US" altLang="en-US" dirty="0"/>
          </a:p>
        </p:txBody>
      </p:sp>
    </p:spTree>
    <p:extLst>
      <p:ext uri="{BB962C8B-B14F-4D97-AF65-F5344CB8AC3E}">
        <p14:creationId xmlns:p14="http://schemas.microsoft.com/office/powerpoint/2010/main" val="17077802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27</a:t>
            </a:fld>
            <a:endParaRPr lang="en-US" altLang="en-US" dirty="0"/>
          </a:p>
        </p:txBody>
      </p:sp>
    </p:spTree>
    <p:extLst>
      <p:ext uri="{BB962C8B-B14F-4D97-AF65-F5344CB8AC3E}">
        <p14:creationId xmlns:p14="http://schemas.microsoft.com/office/powerpoint/2010/main" val="6320842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28</a:t>
            </a:fld>
            <a:endParaRPr lang="en-US" altLang="en-US" dirty="0"/>
          </a:p>
        </p:txBody>
      </p:sp>
    </p:spTree>
    <p:extLst>
      <p:ext uri="{BB962C8B-B14F-4D97-AF65-F5344CB8AC3E}">
        <p14:creationId xmlns:p14="http://schemas.microsoft.com/office/powerpoint/2010/main" val="222788735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Note: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One of the most common cryptographic failures is the creation of your own encryption scheme. Rolling your own cryptography, whether in creating algorithms or implementation of existing algorithms yourself, is a recipe for failure. Always use approved algorithms and always use approved crypto libraries to implement.</a:t>
            </a:r>
            <a:endParaRPr lang="en-US" altLang="en-US" dirty="0" smtClean="0">
              <a:ea typeface="ヒラギノ角ゴ Pro W3" pitchFamily="-112" charset="-128"/>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940EFF70-9D1A-4182-80C1-158295C5C831}" type="slidenum">
              <a:rPr lang="en-US" altLang="en-US" smtClean="0"/>
              <a:pPr eaLnBrk="1" hangingPunct="1"/>
              <a:t>29</a:t>
            </a:fld>
            <a:endParaRPr lang="en-US" altLang="en-US" dirty="0" smtClean="0"/>
          </a:p>
        </p:txBody>
      </p:sp>
    </p:spTree>
    <p:extLst>
      <p:ext uri="{BB962C8B-B14F-4D97-AF65-F5344CB8AC3E}">
        <p14:creationId xmlns:p14="http://schemas.microsoft.com/office/powerpoint/2010/main" val="4070533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b="0" dirty="0" smtClean="0">
                <a:ea typeface="ヒラギノ角ゴ Pro W3" pitchFamily="-112" charset="-128"/>
              </a:rPr>
              <a:t>Tech 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XOR</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 popular function in cryptography is </a:t>
            </a:r>
            <a:r>
              <a:rPr lang="en-US" sz="1200" b="1" i="0" u="none" strike="noStrike" kern="1200" baseline="0" dirty="0" smtClean="0">
                <a:solidFill>
                  <a:schemeClr val="tx1"/>
                </a:solidFill>
                <a:latin typeface="Arial" charset="0"/>
                <a:ea typeface="ヒラギノ角ゴ Pro W3" pitchFamily="-111" charset="-128"/>
                <a:cs typeface="ヒラギノ角ゴ Pro W3" pitchFamily="-111" charset="-128"/>
              </a:rPr>
              <a:t>eXclusive OR (XOR)</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 which is a bitwise function applied to data. When you apply a key to data using XOR, then a second application undoes the first operation. This makes for speedy encryption/decryption, but makes the system totally dependent upon the secrecy of the key. A hard-coded key in a program will be discovered, making this a weak security mechanism in most cases.</a:t>
            </a:r>
          </a:p>
          <a:p>
            <a:endPar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Man-in-the-Middle Attack</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 man-in-the-middle attack is designed to defeat proper key exchange by intercepting the remote party’s key and replacing it with the attacker’s key in both directions. If done properly, only the attacker knows that the encrypted traffic is not secure and the encrypted traffic can be read by the attacker.</a:t>
            </a:r>
            <a:endParaRPr lang="en-US" altLang="en-US" i="0" dirty="0" smtClean="0">
              <a:ea typeface="ヒラギノ角ゴ Pro W3" pitchFamily="-112" charset="-128"/>
            </a:endParaRPr>
          </a:p>
        </p:txBody>
      </p:sp>
      <p:sp>
        <p:nvSpPr>
          <p:cNvPr id="1003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940EFF70-9D1A-4182-80C1-158295C5C831}" type="slidenum">
              <a:rPr lang="en-US" altLang="en-US" smtClean="0"/>
              <a:pPr eaLnBrk="1" hangingPunct="1"/>
              <a:t>30</a:t>
            </a:fld>
            <a:endParaRPr lang="en-US" altLang="en-US" dirty="0" smtClean="0"/>
          </a:p>
        </p:txBody>
      </p:sp>
    </p:spTree>
    <p:extLst>
      <p:ext uri="{BB962C8B-B14F-4D97-AF65-F5344CB8AC3E}">
        <p14:creationId xmlns:p14="http://schemas.microsoft.com/office/powerpoint/2010/main" val="175025117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a:ln/>
        </p:spPr>
      </p:sp>
      <p:sp>
        <p:nvSpPr>
          <p:cNvPr id="10137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0138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B64845C-76D2-4079-AFD8-D904EFCD38DD}" type="slidenum">
              <a:rPr lang="en-US" altLang="en-US" smtClean="0"/>
              <a:pPr eaLnBrk="1" hangingPunct="1"/>
              <a:t>31</a:t>
            </a:fld>
            <a:endParaRPr lang="en-US" altLang="en-US" dirty="0" smtClean="0"/>
          </a:p>
        </p:txBody>
      </p:sp>
    </p:spTree>
    <p:extLst>
      <p:ext uri="{BB962C8B-B14F-4D97-AF65-F5344CB8AC3E}">
        <p14:creationId xmlns:p14="http://schemas.microsoft.com/office/powerpoint/2010/main" val="40662537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endParaRPr lang="en-US" altLang="en-US" sz="1000" dirty="0">
              <a:ea typeface="ヒラギノ角ゴ Pro W3" pitchFamily="-112" charset="-128"/>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82064A9-E264-48AB-AACE-8418FF514E45}" type="slidenum">
              <a:rPr lang="en-US" altLang="en-US" smtClean="0"/>
              <a:pPr eaLnBrk="1" hangingPunct="1"/>
              <a:t>32</a:t>
            </a:fld>
            <a:endParaRPr lang="en-US" altLang="en-US" dirty="0" smtClean="0"/>
          </a:p>
        </p:txBody>
      </p:sp>
    </p:spTree>
    <p:extLst>
      <p:ext uri="{BB962C8B-B14F-4D97-AF65-F5344CB8AC3E}">
        <p14:creationId xmlns:p14="http://schemas.microsoft.com/office/powerpoint/2010/main" val="40190235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Slide Image Placeholder 1"/>
          <p:cNvSpPr>
            <a:spLocks noGrp="1" noRot="1" noChangeAspect="1" noTextEdit="1"/>
          </p:cNvSpPr>
          <p:nvPr>
            <p:ph type="sldImg"/>
          </p:nvPr>
        </p:nvSpPr>
        <p:spPr>
          <a:ln/>
        </p:spPr>
      </p:sp>
      <p:sp>
        <p:nvSpPr>
          <p:cNvPr id="829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In the beginning, people in power attempted to hide information by controlling who was taught to read and write. Eventually, more complicated methods of concealing information by shifting letters around to make the text unreadable were developed. These complicated methods are called cryptographic algorithms, also known as </a:t>
            </a:r>
            <a:r>
              <a:rPr lang="en-US" altLang="en-US" i="1" dirty="0" smtClean="0">
                <a:ea typeface="ヒラギノ角ゴ Pro W3" pitchFamily="-112" charset="-128"/>
              </a:rPr>
              <a:t>ciphers</a:t>
            </a:r>
            <a:r>
              <a:rPr lang="en-US" altLang="en-US" dirty="0" smtClean="0">
                <a:ea typeface="ヒラギノ角ゴ Pro W3" pitchFamily="-112" charset="-128"/>
              </a:rPr>
              <a:t>.</a:t>
            </a:r>
            <a:r>
              <a:rPr lang="en-US" altLang="en-US" i="1" dirty="0" smtClean="0">
                <a:ea typeface="ヒラギノ角ゴ Pro W3" pitchFamily="-112" charset="-128"/>
              </a:rPr>
              <a:t> </a:t>
            </a:r>
            <a:r>
              <a:rPr lang="en-US" altLang="en-US" dirty="0" smtClean="0">
                <a:ea typeface="ヒラギノ角ゴ Pro W3" pitchFamily="-112" charset="-128"/>
              </a:rPr>
              <a:t>The word cipher comes from the Arabic word </a:t>
            </a:r>
            <a:r>
              <a:rPr lang="en-US" altLang="en-US" i="1" dirty="0" smtClean="0">
                <a:ea typeface="ヒラギノ角ゴ Pro W3" pitchFamily="-112" charset="-128"/>
              </a:rPr>
              <a:t>sifr</a:t>
            </a:r>
            <a:r>
              <a:rPr lang="en-US" altLang="en-US" dirty="0" smtClean="0">
                <a:ea typeface="ヒラギノ角ゴ Pro W3" pitchFamily="-112" charset="-128"/>
              </a:rPr>
              <a:t>, meaning empty or zero.</a:t>
            </a:r>
          </a:p>
          <a:p>
            <a:endParaRPr lang="en-US" altLang="en-US" i="1" dirty="0" smtClean="0">
              <a:ea typeface="ヒラギノ角ゴ Pro W3" pitchFamily="-112" charset="-128"/>
            </a:endParaRPr>
          </a:p>
          <a:p>
            <a:endParaRPr lang="en-US" altLang="en-US" dirty="0" smtClean="0">
              <a:ea typeface="ヒラギノ角ゴ Pro W3" pitchFamily="-112" charset="-128"/>
            </a:endParaRPr>
          </a:p>
        </p:txBody>
      </p:sp>
      <p:sp>
        <p:nvSpPr>
          <p:cNvPr id="829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705AB71-008E-47ED-85A0-9BB83D44AFAD}" type="slidenum">
              <a:rPr lang="en-US" altLang="en-US" smtClean="0"/>
              <a:pPr eaLnBrk="1" hangingPunct="1"/>
              <a:t>6</a:t>
            </a:fld>
            <a:endParaRPr lang="en-US" altLang="en-US" dirty="0" smtClean="0"/>
          </a:p>
        </p:txBody>
      </p:sp>
    </p:spTree>
    <p:extLst>
      <p:ext uri="{BB962C8B-B14F-4D97-AF65-F5344CB8AC3E}">
        <p14:creationId xmlns:p14="http://schemas.microsoft.com/office/powerpoint/2010/main" val="27926145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dirty="0">
                <a:ea typeface="ヒラギノ角ゴ Pro W3" pitchFamily="-112" charset="-128"/>
              </a:rPr>
              <a:t>Security + Objective 6.4 key management</a:t>
            </a:r>
          </a:p>
          <a:p>
            <a:pPr>
              <a:lnSpc>
                <a:spcPct val="80000"/>
              </a:lnSpc>
            </a:pPr>
            <a:endParaRPr lang="en-US" altLang="en-US" sz="1000" dirty="0">
              <a:ea typeface="ヒラギノ角ゴ Pro W3" pitchFamily="-112"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Key management is also important for symmetric encryption, because symmetric encryption relies on both parties having the same key for the algorithm to work. Since these parties are usually physically separate, key management is critical to ensure keys are shared and exchanged easily. They must also be securely stored to provide appropriate confidentiality of the encrypted information. There are many different approaches to secure storage of keys, such as putting them on a USB flash drive or smart card. While keys can be stored in many different ways, new PC hardware often includes the Trusted Platform Module (TPM), which provides a hardware-based key storage location that is used by many applications. </a:t>
            </a:r>
            <a:endParaRPr lang="en-US" altLang="en-US" sz="1000" dirty="0">
              <a:ea typeface="ヒラギノ角ゴ Pro W3" pitchFamily="-112" charset="-128"/>
            </a:endParaRPr>
          </a:p>
        </p:txBody>
      </p:sp>
      <p:sp>
        <p:nvSpPr>
          <p:cNvPr id="1187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82064A9-E264-48AB-AACE-8418FF514E45}" type="slidenum">
              <a:rPr lang="en-US" altLang="en-US" smtClean="0"/>
              <a:pPr eaLnBrk="1" hangingPunct="1"/>
              <a:t>33</a:t>
            </a:fld>
            <a:endParaRPr lang="en-US" altLang="en-US" dirty="0" smtClean="0"/>
          </a:p>
        </p:txBody>
      </p:sp>
    </p:spTree>
    <p:extLst>
      <p:ext uri="{BB962C8B-B14F-4D97-AF65-F5344CB8AC3E}">
        <p14:creationId xmlns:p14="http://schemas.microsoft.com/office/powerpoint/2010/main" val="284592833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Randomness Issues</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importance of proper random number generation in cryptosystems cannot be underestimated. Recent reports by the Guardian and the New York Times assert that the U.S. National Security Agency (NSA) has put a backdoor into the Cryptographically Secure Random Number Generator (CSPRNG) algorithms described in NIST SP 800-90A, particularly the Dual_EC_DRBG algorithm. Further allegations are that the NSA paid RSA $10 million to use the resulting standard in its product line. </a:t>
            </a:r>
            <a:endParaRPr lang="en-US" i="0"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34</a:t>
            </a:fld>
            <a:endParaRPr lang="en-US" altLang="en-US" dirty="0"/>
          </a:p>
        </p:txBody>
      </p:sp>
    </p:spTree>
    <p:extLst>
      <p:ext uri="{BB962C8B-B14F-4D97-AF65-F5344CB8AC3E}">
        <p14:creationId xmlns:p14="http://schemas.microsoft.com/office/powerpoint/2010/main" val="39267773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034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F842B44-7AFC-4D4F-9158-BF1454DF66EA}" type="slidenum">
              <a:rPr lang="en-US" altLang="en-US" smtClean="0"/>
              <a:pPr eaLnBrk="1" hangingPunct="1"/>
              <a:t>36</a:t>
            </a:fld>
            <a:endParaRPr lang="en-US" altLang="en-US" dirty="0" smtClean="0"/>
          </a:p>
        </p:txBody>
      </p:sp>
    </p:spTree>
    <p:extLst>
      <p:ext uri="{BB962C8B-B14F-4D97-AF65-F5344CB8AC3E}">
        <p14:creationId xmlns:p14="http://schemas.microsoft.com/office/powerpoint/2010/main" val="32186073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37</a:t>
            </a:fld>
            <a:endParaRPr lang="en-US" altLang="en-US" dirty="0"/>
          </a:p>
        </p:txBody>
      </p:sp>
    </p:spTree>
    <p:extLst>
      <p:ext uri="{BB962C8B-B14F-4D97-AF65-F5344CB8AC3E}">
        <p14:creationId xmlns:p14="http://schemas.microsoft.com/office/powerpoint/2010/main" val="26733308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0547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2965E761-F3AD-40E3-A17D-9E3EBFE626E8}" type="slidenum">
              <a:rPr lang="en-US" altLang="en-US" smtClean="0"/>
              <a:pPr eaLnBrk="1" hangingPunct="1"/>
              <a:t>38</a:t>
            </a:fld>
            <a:endParaRPr lang="en-US" altLang="en-US" dirty="0" smtClean="0"/>
          </a:p>
        </p:txBody>
      </p:sp>
    </p:spTree>
    <p:extLst>
      <p:ext uri="{BB962C8B-B14F-4D97-AF65-F5344CB8AC3E}">
        <p14:creationId xmlns:p14="http://schemas.microsoft.com/office/powerpoint/2010/main" val="28859157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39</a:t>
            </a:fld>
            <a:endParaRPr lang="en-US" altLang="en-US" dirty="0"/>
          </a:p>
        </p:txBody>
      </p:sp>
    </p:spTree>
    <p:extLst>
      <p:ext uri="{BB962C8B-B14F-4D97-AF65-F5344CB8AC3E}">
        <p14:creationId xmlns:p14="http://schemas.microsoft.com/office/powerpoint/2010/main" val="21832970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065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E49D0E8-44EE-4CD2-8C59-6D7706010A08}" type="slidenum">
              <a:rPr lang="en-US" altLang="en-US" smtClean="0"/>
              <a:pPr eaLnBrk="1" hangingPunct="1"/>
              <a:t>40</a:t>
            </a:fld>
            <a:endParaRPr lang="en-US" altLang="en-US" dirty="0" smtClean="0"/>
          </a:p>
        </p:txBody>
      </p:sp>
    </p:spTree>
    <p:extLst>
      <p:ext uri="{BB962C8B-B14F-4D97-AF65-F5344CB8AC3E}">
        <p14:creationId xmlns:p14="http://schemas.microsoft.com/office/powerpoint/2010/main" val="20071758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Hashing Algorithms</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hashing algorithms in common use are MD2, MD4, and MD5, and SHA-1, SHA-256, SHA-384, and SHA-512. Because of potential collisions, MD2, MD4, MD5, and SHA-1 have been deprecated by many groups. Although not considered secure, they are still found in use, a testament to slow adoption of better security.</a:t>
            </a:r>
          </a:p>
          <a:p>
            <a:endParaRPr lang="en-US" sz="1200" b="0" i="0" u="none" strike="noStrike" kern="1200" baseline="0" dirty="0" smtClean="0">
              <a:solidFill>
                <a:schemeClr val="tx1"/>
              </a:solidFill>
              <a:latin typeface="Arial" charset="0"/>
              <a:ea typeface="ヒラギノ角ゴ Pro W3" pitchFamily="-111"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Block Mode in Hashing</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Most hash algorithms use block mode to process; that is, they process all input in set blocks of data such as 512-bit blocks. The final hash is typically generated by adding the output blocks together to form the final output string of 160 or 512 bits.</a:t>
            </a:r>
            <a:endParaRPr lang="en-US" i="0"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41</a:t>
            </a:fld>
            <a:endParaRPr lang="en-US" altLang="en-US" dirty="0"/>
          </a:p>
        </p:txBody>
      </p:sp>
    </p:spTree>
    <p:extLst>
      <p:ext uri="{BB962C8B-B14F-4D97-AF65-F5344CB8AC3E}">
        <p14:creationId xmlns:p14="http://schemas.microsoft.com/office/powerpoint/2010/main" val="14313434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 Objective 6.2c SHA</a:t>
            </a:r>
          </a:p>
          <a:p>
            <a:endParaRPr lang="en-US" altLang="en-US" dirty="0" smtClean="0">
              <a:ea typeface="ヒラギノ角ゴ Pro W3" pitchFamily="-112"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individual standards are named SHA-1, SHA-224, SHA-256, SHA-384, and SHA-512. The latter three variants are occasionally referred to collectively as SHA-2. The newest version is known as SHA-3, which is specified in FIPS 202. </a:t>
            </a:r>
            <a:endParaRPr lang="en-US" altLang="en-US" dirty="0" smtClean="0">
              <a:ea typeface="ヒラギノ角ゴ Pro W3" pitchFamily="-112" charset="-128"/>
            </a:endParaRP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4E39851-1118-4DD5-8982-0C59F1955CC0}" type="slidenum">
              <a:rPr lang="en-US" altLang="en-US" smtClean="0"/>
              <a:pPr eaLnBrk="1" hangingPunct="1"/>
              <a:t>42</a:t>
            </a:fld>
            <a:endParaRPr lang="en-US" altLang="en-US" dirty="0" smtClean="0"/>
          </a:p>
        </p:txBody>
      </p:sp>
    </p:spTree>
    <p:extLst>
      <p:ext uri="{BB962C8B-B14F-4D97-AF65-F5344CB8AC3E}">
        <p14:creationId xmlns:p14="http://schemas.microsoft.com/office/powerpoint/2010/main" val="2368058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 Objective 6.2c SHA</a:t>
            </a:r>
          </a:p>
          <a:p>
            <a:endParaRPr lang="en-US" altLang="en-US" dirty="0" smtClean="0">
              <a:ea typeface="ヒラギノ角ゴ Pro W3" pitchFamily="-112"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SHA-1 works, as do all hashing functions, by applying a compression function to the data input. It accepts an input of up to 2</a:t>
            </a:r>
            <a:r>
              <a:rPr lang="en-US" sz="1200" b="0" i="0" u="none" strike="noStrike" kern="1200" baseline="30000" dirty="0" smtClean="0">
                <a:solidFill>
                  <a:schemeClr val="tx1"/>
                </a:solidFill>
                <a:latin typeface="Arial" charset="0"/>
                <a:ea typeface="ヒラギノ角ゴ Pro W3" pitchFamily="-111" charset="-128"/>
                <a:cs typeface="ヒラギノ角ゴ Pro W3" pitchFamily="-111" charset="-128"/>
              </a:rPr>
              <a:t>64</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 bits or less and then compresses down to a hash of 160 bits. SHA-1 works in block mode, separating the data into words first, and then grouping the words into blocks. The words are 32-bit strings converted to hex; grouped together as 16 words, they make up a 512-bit block. If the data that is input to SHA-1 is not a multiple of 512, the message is padded with zeros and an integer describing the original length of the message. Once the message has been formatted for processing, the actual hash can be generated. The 512-bit blocks are taken in order until the entire message has been processed.</a:t>
            </a:r>
            <a:endParaRPr lang="en-US" altLang="en-US" dirty="0" smtClean="0">
              <a:ea typeface="ヒラギノ角ゴ Pro W3" pitchFamily="-112" charset="-128"/>
            </a:endParaRPr>
          </a:p>
          <a:p>
            <a:endParaRPr lang="en-US" altLang="en-US" dirty="0" smtClean="0">
              <a:ea typeface="ヒラギノ角ゴ Pro W3" pitchFamily="-112" charset="-128"/>
            </a:endParaRPr>
          </a:p>
        </p:txBody>
      </p:sp>
      <p:sp>
        <p:nvSpPr>
          <p:cNvPr id="1095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6321D1C-56F8-49D7-95EB-A980AE76F279}" type="slidenum">
              <a:rPr lang="en-US" altLang="en-US" smtClean="0"/>
              <a:pPr eaLnBrk="1" hangingPunct="1"/>
              <a:t>43</a:t>
            </a:fld>
            <a:endParaRPr lang="en-US" altLang="en-US" dirty="0" smtClean="0"/>
          </a:p>
        </p:txBody>
      </p:sp>
    </p:spTree>
    <p:extLst>
      <p:ext uri="{BB962C8B-B14F-4D97-AF65-F5344CB8AC3E}">
        <p14:creationId xmlns:p14="http://schemas.microsoft.com/office/powerpoint/2010/main" val="3580925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lide Image Placeholder 1"/>
          <p:cNvSpPr>
            <a:spLocks noGrp="1" noRot="1" noChangeAspect="1" noTextEdit="1"/>
          </p:cNvSpPr>
          <p:nvPr>
            <p:ph type="sldImg"/>
          </p:nvPr>
        </p:nvSpPr>
        <p:spPr>
          <a:ln/>
        </p:spPr>
      </p:sp>
      <p:sp>
        <p:nvSpPr>
          <p:cNvPr id="839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839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76EF6063-A142-405A-B1E6-E1F3F86B080B}" type="slidenum">
              <a:rPr lang="en-US" altLang="en-US" smtClean="0"/>
              <a:pPr eaLnBrk="1" hangingPunct="1"/>
              <a:t>7</a:t>
            </a:fld>
            <a:endParaRPr lang="en-US" altLang="en-US" dirty="0" smtClean="0"/>
          </a:p>
        </p:txBody>
      </p:sp>
    </p:spTree>
    <p:extLst>
      <p:ext uri="{BB962C8B-B14F-4D97-AF65-F5344CB8AC3E}">
        <p14:creationId xmlns:p14="http://schemas.microsoft.com/office/powerpoint/2010/main" val="3469893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SHA-2 and SHA-3 series are currently approved for use. SHA-1 has been deprecated and its use discontinued in many strong cipher suites. </a:t>
            </a:r>
          </a:p>
          <a:p>
            <a:endPar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RIPEMD-160 is an algorithm based on MD4, but it uses two parallel channels with five rounds. The output consists of five 32-bit words to make a 160-bit hash. There are also larger output extensions of the RIPEMD-160 algorithm. These extensions, RIPEMD-256 and RIPEMD-320, offer outputs of 256 bits and 320 bits, respectively. While these offer larger output sizes, this does not make the hash function inherently stronger. </a:t>
            </a:r>
            <a:endParaRPr lang="en-US" altLang="en-US" dirty="0" smtClean="0">
              <a:ea typeface="ヒラギノ角ゴ Pro W3" pitchFamily="-112" charset="-128"/>
            </a:endParaRPr>
          </a:p>
        </p:txBody>
      </p:sp>
      <p:sp>
        <p:nvSpPr>
          <p:cNvPr id="1075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4E39851-1118-4DD5-8982-0C59F1955CC0}" type="slidenum">
              <a:rPr lang="en-US" altLang="en-US" smtClean="0"/>
              <a:pPr eaLnBrk="1" hangingPunct="1"/>
              <a:t>44</a:t>
            </a:fld>
            <a:endParaRPr lang="en-US" altLang="en-US" dirty="0" smtClean="0"/>
          </a:p>
        </p:txBody>
      </p:sp>
    </p:spTree>
    <p:extLst>
      <p:ext uri="{BB962C8B-B14F-4D97-AF65-F5344CB8AC3E}">
        <p14:creationId xmlns:p14="http://schemas.microsoft.com/office/powerpoint/2010/main" val="203503433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MD5 creates a 128-bit hash of a message of any length.</a:t>
            </a:r>
          </a:p>
          <a:p>
            <a:endParaRPr lang="en-US" altLang="en-US" sz="1200" b="0" i="0" u="none" strike="noStrike" kern="1200" baseline="0" dirty="0" smtClean="0">
              <a:solidFill>
                <a:schemeClr val="tx1"/>
              </a:solidFill>
              <a:latin typeface="Arial" charset="0"/>
              <a:ea typeface="ヒラギノ角ゴ Pro W3" pitchFamily="-111"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Rainbow Tables</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Rainbow tables are precomputed hash tables that enable looking up small text entries via their hash values. This makes hashed passwords “reversible” by looking up the hash in a precomputed hash table. This works for small passwords (less than 10 characters) and is very fast. Salting passwords is one of the defenses against these tables.</a:t>
            </a:r>
            <a:endParaRPr lang="en-US" altLang="en-US" sz="600" i="0" dirty="0">
              <a:ea typeface="ヒラギノ角ゴ Pro W3" pitchFamily="-112" charset="-128"/>
            </a:endParaRPr>
          </a:p>
        </p:txBody>
      </p:sp>
      <p:sp>
        <p:nvSpPr>
          <p:cNvPr id="1105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1AED222-C1AC-4428-B627-5A75A3B04436}" type="slidenum">
              <a:rPr lang="en-US" altLang="en-US" smtClean="0"/>
              <a:pPr eaLnBrk="1" hangingPunct="1"/>
              <a:t>45</a:t>
            </a:fld>
            <a:endParaRPr lang="en-US" altLang="en-US" dirty="0" smtClean="0"/>
          </a:p>
        </p:txBody>
      </p:sp>
    </p:spTree>
    <p:extLst>
      <p:ext uri="{BB962C8B-B14F-4D97-AF65-F5344CB8AC3E}">
        <p14:creationId xmlns:p14="http://schemas.microsoft.com/office/powerpoint/2010/main" val="395629677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900" dirty="0">
                <a:ea typeface="ヒラギノ角ゴ Pro W3" pitchFamily="-112" charset="-128"/>
              </a:rPr>
              <a:t>Security+ Objective 6.2b </a:t>
            </a:r>
            <a:r>
              <a:rPr lang="en-US" altLang="en-US" sz="900" dirty="0" smtClean="0">
                <a:ea typeface="ヒラギノ角ゴ Pro W3" pitchFamily="-112" charset="-128"/>
              </a:rPr>
              <a:t>MD5</a:t>
            </a:r>
            <a:endParaRPr lang="en-US" altLang="en-US" sz="900" dirty="0">
              <a:ea typeface="ヒラギノ角ゴ Pro W3" pitchFamily="-112" charset="-128"/>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7B3AA957-40A2-4334-8BCB-CA309609187D}" type="slidenum">
              <a:rPr lang="en-US" altLang="en-US" smtClean="0"/>
              <a:pPr eaLnBrk="1" hangingPunct="1"/>
              <a:t>46</a:t>
            </a:fld>
            <a:endParaRPr lang="en-US" altLang="en-US" dirty="0" smtClean="0"/>
          </a:p>
        </p:txBody>
      </p:sp>
    </p:spTree>
    <p:extLst>
      <p:ext uri="{BB962C8B-B14F-4D97-AF65-F5344CB8AC3E}">
        <p14:creationId xmlns:p14="http://schemas.microsoft.com/office/powerpoint/2010/main" val="89598965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900" dirty="0">
                <a:ea typeface="ヒラギノ角ゴ Pro W3" pitchFamily="-112" charset="-128"/>
              </a:rPr>
              <a:t>Security+ Objective 6.2b MD5</a:t>
            </a:r>
          </a:p>
          <a:p>
            <a:pPr>
              <a:lnSpc>
                <a:spcPct val="80000"/>
              </a:lnSpc>
            </a:pPr>
            <a:endParaRPr lang="en-US" altLang="en-US" sz="900" b="1" dirty="0">
              <a:ea typeface="ヒラギノ角ゴ Pro W3" pitchFamily="-112" charset="-128"/>
            </a:endParaRPr>
          </a:p>
          <a:p>
            <a:pPr>
              <a:lnSpc>
                <a:spcPct val="80000"/>
              </a:lnSpc>
            </a:pPr>
            <a:r>
              <a:rPr lang="en-US" altLang="en-US" sz="900" dirty="0" smtClean="0">
                <a:ea typeface="ヒラギノ角ゴ Pro W3" pitchFamily="-112" charset="-128"/>
              </a:rPr>
              <a:t>An </a:t>
            </a:r>
            <a:r>
              <a:rPr lang="en-US" altLang="en-US" sz="900" dirty="0">
                <a:ea typeface="ヒラギノ角ゴ Pro W3" pitchFamily="-112" charset="-128"/>
              </a:rPr>
              <a:t>extended version of MD4 computes the message in parallel and produces two 128-bit outputs—effectively a 256-bit hash. </a:t>
            </a:r>
          </a:p>
          <a:p>
            <a:pPr>
              <a:lnSpc>
                <a:spcPct val="80000"/>
              </a:lnSpc>
            </a:pPr>
            <a:r>
              <a:rPr lang="en-US" altLang="en-US" sz="900" dirty="0">
                <a:ea typeface="ヒラギノ角ゴ Pro W3" pitchFamily="-112" charset="-128"/>
              </a:rPr>
              <a:t>Even though a longer hash is produced, security has not been improved because of basic flaws in the algorithm. </a:t>
            </a:r>
          </a:p>
          <a:p>
            <a:pPr>
              <a:lnSpc>
                <a:spcPct val="80000"/>
              </a:lnSpc>
            </a:pPr>
            <a:r>
              <a:rPr lang="en-US" altLang="en-US" sz="900" dirty="0">
                <a:ea typeface="ヒラギノ角ゴ Pro W3" pitchFamily="-112" charset="-128"/>
              </a:rPr>
              <a:t>Cryptographer Hans Dobbertin has shown how collisions in MD4 can be found in under a minute using just a PC. </a:t>
            </a:r>
          </a:p>
          <a:p>
            <a:pPr>
              <a:lnSpc>
                <a:spcPct val="80000"/>
              </a:lnSpc>
            </a:pPr>
            <a:r>
              <a:rPr lang="en-US" altLang="en-US" sz="900" dirty="0">
                <a:ea typeface="ヒラギノ角ゴ Pro W3" pitchFamily="-112" charset="-128"/>
              </a:rPr>
              <a:t>This vulnerability to collisions applies to 128-bit MD4 as well as 256-bit MD4.</a:t>
            </a:r>
          </a:p>
          <a:p>
            <a:pPr>
              <a:lnSpc>
                <a:spcPct val="80000"/>
              </a:lnSpc>
            </a:pPr>
            <a:r>
              <a:rPr lang="en-US" altLang="en-US" sz="900" dirty="0" smtClean="0">
                <a:ea typeface="ヒラギノ角ゴ Pro W3" pitchFamily="-112" charset="-128"/>
              </a:rPr>
              <a:t>Most </a:t>
            </a:r>
            <a:r>
              <a:rPr lang="en-US" altLang="en-US" sz="900" dirty="0">
                <a:ea typeface="ヒラギノ角ゴ Pro W3" pitchFamily="-112" charset="-128"/>
              </a:rPr>
              <a:t>people are moving away from MD4 to MD5 or a robust version of SHA.</a:t>
            </a:r>
          </a:p>
          <a:p>
            <a:pPr>
              <a:lnSpc>
                <a:spcPct val="80000"/>
              </a:lnSpc>
            </a:pPr>
            <a:endParaRPr lang="en-US" altLang="en-US" sz="600" dirty="0">
              <a:ea typeface="ヒラギノ角ゴ Pro W3" pitchFamily="-112" charset="-128"/>
            </a:endParaRPr>
          </a:p>
          <a:p>
            <a:pPr>
              <a:lnSpc>
                <a:spcPct val="80000"/>
              </a:lnSpc>
            </a:pPr>
            <a:endParaRPr lang="en-US" altLang="en-US" sz="600" dirty="0">
              <a:ea typeface="ヒラギノ角ゴ Pro W3" pitchFamily="-112" charset="-128"/>
            </a:endParaRPr>
          </a:p>
        </p:txBody>
      </p:sp>
      <p:sp>
        <p:nvSpPr>
          <p:cNvPr id="1116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7B3AA957-40A2-4334-8BCB-CA309609187D}" type="slidenum">
              <a:rPr lang="en-US" altLang="en-US" smtClean="0"/>
              <a:pPr eaLnBrk="1" hangingPunct="1"/>
              <a:t>47</a:t>
            </a:fld>
            <a:endParaRPr lang="en-US" altLang="en-US" dirty="0" smtClean="0"/>
          </a:p>
        </p:txBody>
      </p:sp>
    </p:spTree>
    <p:extLst>
      <p:ext uri="{BB962C8B-B14F-4D97-AF65-F5344CB8AC3E}">
        <p14:creationId xmlns:p14="http://schemas.microsoft.com/office/powerpoint/2010/main" val="127480739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000" dirty="0">
                <a:ea typeface="ヒラギノ角ゴ Pro W3" pitchFamily="-112" charset="-128"/>
              </a:rPr>
              <a:t>Security + Objective 6.2b MD5</a:t>
            </a:r>
          </a:p>
          <a:p>
            <a:pPr>
              <a:lnSpc>
                <a:spcPct val="90000"/>
              </a:lnSpc>
            </a:pPr>
            <a:endParaRPr lang="en-US" altLang="en-US" sz="1000" dirty="0">
              <a:ea typeface="ヒラギノ角ゴ Pro W3" pitchFamily="-112" charset="-128"/>
            </a:endParaRPr>
          </a:p>
          <a:p>
            <a:pPr>
              <a:lnSpc>
                <a:spcPct val="90000"/>
              </a:lnSpc>
            </a:pPr>
            <a:r>
              <a:rPr lang="en-US" altLang="en-US" sz="1000" dirty="0">
                <a:ea typeface="ヒラギノ角ゴ Pro W3" pitchFamily="-112" charset="-128"/>
              </a:rPr>
              <a:t>MD5 creates a 128-bit hash of a message of any length</a:t>
            </a:r>
            <a:r>
              <a:rPr lang="en-US" altLang="en-US" sz="1000" dirty="0" smtClean="0">
                <a:ea typeface="ヒラギノ角ゴ Pro W3" pitchFamily="-112" charset="-128"/>
              </a:rPr>
              <a:t>.</a:t>
            </a:r>
            <a:endParaRPr lang="en-US" altLang="en-US" sz="1000" dirty="0">
              <a:ea typeface="ヒラギノ角ゴ Pro W3" pitchFamily="-112" charset="-128"/>
            </a:endParaRPr>
          </a:p>
          <a:p>
            <a:pPr>
              <a:lnSpc>
                <a:spcPct val="90000"/>
              </a:lnSpc>
            </a:pPr>
            <a:endParaRPr lang="en-US" altLang="en-US" sz="1000" dirty="0">
              <a:ea typeface="ヒラギノ角ゴ Pro W3" pitchFamily="-112" charset="-128"/>
            </a:endParaRPr>
          </a:p>
        </p:txBody>
      </p:sp>
      <p:sp>
        <p:nvSpPr>
          <p:cNvPr id="1126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C87B631-BA52-4931-A5EC-E595A344B7D0}" type="slidenum">
              <a:rPr lang="en-US" altLang="en-US" smtClean="0"/>
              <a:pPr eaLnBrk="1" hangingPunct="1"/>
              <a:t>48</a:t>
            </a:fld>
            <a:endParaRPr lang="en-US" altLang="en-US" dirty="0" smtClean="0"/>
          </a:p>
        </p:txBody>
      </p:sp>
    </p:spTree>
    <p:extLst>
      <p:ext uri="{BB962C8B-B14F-4D97-AF65-F5344CB8AC3E}">
        <p14:creationId xmlns:p14="http://schemas.microsoft.com/office/powerpoint/2010/main" val="151408006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49</a:t>
            </a:fld>
            <a:endParaRPr lang="en-US" altLang="en-US" dirty="0"/>
          </a:p>
        </p:txBody>
      </p:sp>
    </p:spTree>
    <p:extLst>
      <p:ext uri="{BB962C8B-B14F-4D97-AF65-F5344CB8AC3E}">
        <p14:creationId xmlns:p14="http://schemas.microsoft.com/office/powerpoint/2010/main" val="182609089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000" dirty="0" smtClean="0">
                <a:ea typeface="ヒラギノ角ゴ Pro W3" pitchFamily="-112" charset="-128"/>
              </a:rPr>
              <a:t>Security + Objective 6.1a Symmetric Key</a:t>
            </a:r>
          </a:p>
          <a:p>
            <a:pPr>
              <a:lnSpc>
                <a:spcPct val="90000"/>
              </a:lnSpc>
            </a:pPr>
            <a:endParaRPr lang="en-US" altLang="en-US" sz="1000" dirty="0" smtClean="0">
              <a:ea typeface="ヒラギノ角ゴ Pro W3" pitchFamily="-112" charset="-128"/>
            </a:endParaRPr>
          </a:p>
          <a:p>
            <a:pPr>
              <a:lnSpc>
                <a:spcPct val="90000"/>
              </a:lnSpc>
            </a:pPr>
            <a:r>
              <a:rPr lang="en-US" altLang="en-US" sz="1000" dirty="0" smtClean="0">
                <a:ea typeface="ヒラギノ角ゴ Pro W3" pitchFamily="-112" charset="-128"/>
              </a:rPr>
              <a:t>Having the same key is the basis for even the oldest ciphers—the Spartans needed the exact same size cylinder, making the cylinder the “key” to the message. In shift ciphers both parties need to know the direction and amount of shift being performed. </a:t>
            </a:r>
          </a:p>
          <a:p>
            <a:pPr>
              <a:lnSpc>
                <a:spcPct val="90000"/>
              </a:lnSpc>
            </a:pPr>
            <a:r>
              <a:rPr lang="en-US" altLang="en-US" sz="1000" dirty="0" smtClean="0">
                <a:ea typeface="ヒラギノ角ゴ Pro W3" pitchFamily="-112" charset="-128"/>
              </a:rPr>
              <a:t>All symmetric algorithms are based upon this </a:t>
            </a:r>
            <a:r>
              <a:rPr lang="en-US" altLang="en-US" sz="1000" u="sng" dirty="0" smtClean="0">
                <a:ea typeface="ヒラギノ角ゴ Pro W3" pitchFamily="-112" charset="-128"/>
              </a:rPr>
              <a:t>shared secret</a:t>
            </a:r>
            <a:r>
              <a:rPr lang="en-US" altLang="en-US" sz="1000" dirty="0" smtClean="0">
                <a:ea typeface="ヒラギノ角ゴ Pro W3" pitchFamily="-112" charset="-128"/>
              </a:rPr>
              <a:t> principle, including the unbreakable one-time pad method.</a:t>
            </a:r>
          </a:p>
        </p:txBody>
      </p:sp>
      <p:sp>
        <p:nvSpPr>
          <p:cNvPr id="1167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F7E110B7-C514-4142-8923-255D63DB83F2}" type="slidenum">
              <a:rPr lang="en-US" altLang="en-US" smtClean="0"/>
              <a:pPr eaLnBrk="1" hangingPunct="1"/>
              <a:t>50</a:t>
            </a:fld>
            <a:endParaRPr lang="en-US" altLang="en-US" dirty="0" smtClean="0"/>
          </a:p>
        </p:txBody>
      </p:sp>
    </p:spTree>
    <p:extLst>
      <p:ext uri="{BB962C8B-B14F-4D97-AF65-F5344CB8AC3E}">
        <p14:creationId xmlns:p14="http://schemas.microsoft.com/office/powerpoint/2010/main" val="243490819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en-US" dirty="0" smtClean="0">
                <a:ea typeface="ヒラギノ角ゴ Pro W3" pitchFamily="-112" charset="-128"/>
              </a:rPr>
              <a:t>This is a simple diagram showing the process that a symmetric algorithm goes through to provide encryption from plaintext to ciphertext. </a:t>
            </a:r>
          </a:p>
          <a:p>
            <a:r>
              <a:rPr lang="en-US" altLang="en-US" dirty="0" smtClean="0">
                <a:ea typeface="ヒラギノ角ゴ Pro W3" pitchFamily="-112" charset="-128"/>
              </a:rPr>
              <a:t>This ciphertext message is transmitted to the message recipient, who goes through the process to decrypt the message using the same key that was used to encrypt the message.</a:t>
            </a:r>
          </a:p>
          <a:p>
            <a:r>
              <a:rPr lang="en-US" altLang="en-US" dirty="0" smtClean="0">
                <a:ea typeface="ヒラギノ角ゴ Pro W3" pitchFamily="-112" charset="-128"/>
              </a:rPr>
              <a:t>The keys to the algorithm are the same value in symmetric encryption. </a:t>
            </a:r>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51</a:t>
            </a:fld>
            <a:endParaRPr lang="en-US" altLang="en-US" dirty="0"/>
          </a:p>
        </p:txBody>
      </p:sp>
    </p:spTree>
    <p:extLst>
      <p:ext uri="{BB962C8B-B14F-4D97-AF65-F5344CB8AC3E}">
        <p14:creationId xmlns:p14="http://schemas.microsoft.com/office/powerpoint/2010/main" val="21483954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dirty="0">
                <a:ea typeface="ヒラギノ角ゴ Pro W3" pitchFamily="-112" charset="-128"/>
              </a:rPr>
              <a:t>Security + Objective 6.2e AES</a:t>
            </a:r>
          </a:p>
          <a:p>
            <a:pPr>
              <a:lnSpc>
                <a:spcPct val="80000"/>
              </a:lnSpc>
            </a:pPr>
            <a:r>
              <a:rPr lang="en-US" altLang="en-US" sz="1000" dirty="0">
                <a:ea typeface="ヒラギノ角ゴ Pro W3" pitchFamily="-112" charset="-128"/>
              </a:rPr>
              <a:t>Security + Objective 6.2f DES</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NBS </a:t>
            </a:r>
            <a:r>
              <a:rPr lang="en-US" altLang="en-US" sz="1000" dirty="0" smtClean="0">
                <a:ea typeface="ヒラギノ角ゴ Pro W3" pitchFamily="-112" charset="-128"/>
              </a:rPr>
              <a:t>(now </a:t>
            </a:r>
            <a:r>
              <a:rPr lang="en-US" altLang="en-US" sz="1000" dirty="0">
                <a:ea typeface="ヒラギノ角ゴ Pro W3" pitchFamily="-112" charset="-128"/>
              </a:rPr>
              <a:t>called NIST) received an algorithm called Lucifer, originally developed by IBM. </a:t>
            </a:r>
          </a:p>
          <a:p>
            <a:pPr>
              <a:lnSpc>
                <a:spcPct val="80000"/>
              </a:lnSpc>
            </a:pPr>
            <a:r>
              <a:rPr lang="en-US" altLang="en-US" sz="1000" dirty="0">
                <a:ea typeface="ヒラギノ角ゴ Pro W3" pitchFamily="-112" charset="-128"/>
              </a:rPr>
              <a:t>The NBS and the NSA worked together to analyze the algorithm’s security, and eventually DES was adopted as a federal standard in 1976.</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NBS specified that the DES standard had to be recertified every five years.</a:t>
            </a:r>
          </a:p>
          <a:p>
            <a:pPr>
              <a:lnSpc>
                <a:spcPct val="80000"/>
              </a:lnSpc>
            </a:pPr>
            <a:r>
              <a:rPr lang="en-US" altLang="en-US" sz="1000" dirty="0">
                <a:ea typeface="ヒラギノ角ゴ Pro W3" pitchFamily="-112" charset="-128"/>
              </a:rPr>
              <a:t>Passed without a hitch in 1983, not in 1987. Forced to recertify in 1993.</a:t>
            </a:r>
          </a:p>
          <a:p>
            <a:pPr>
              <a:lnSpc>
                <a:spcPct val="80000"/>
              </a:lnSpc>
            </a:pPr>
            <a:r>
              <a:rPr lang="en-US" altLang="en-US" sz="1000" dirty="0">
                <a:ea typeface="ヒラギノ角ゴ Pro W3" pitchFamily="-112" charset="-128"/>
              </a:rPr>
              <a:t>NIST has now certified the Advanced Encryption Standard (AES) to replace DES.</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Over the years that DES has been a cryptographic standard, some problems have been encountered. </a:t>
            </a:r>
          </a:p>
          <a:p>
            <a:pPr>
              <a:lnSpc>
                <a:spcPct val="80000"/>
              </a:lnSpc>
            </a:pPr>
            <a:r>
              <a:rPr lang="en-US" altLang="en-US" sz="1000" i="1" dirty="0">
                <a:ea typeface="ヒラギノ角ゴ Pro W3" pitchFamily="-112" charset="-128"/>
              </a:rPr>
              <a:t>Weak keys</a:t>
            </a:r>
            <a:r>
              <a:rPr lang="en-US" altLang="en-US" sz="1000" dirty="0">
                <a:ea typeface="ヒラギノ角ゴ Pro W3" pitchFamily="-112" charset="-128"/>
              </a:rPr>
              <a:t> are keys that are less secure than the majority of keys allowed in the keyspace of the algorithm. </a:t>
            </a:r>
          </a:p>
          <a:p>
            <a:pPr>
              <a:lnSpc>
                <a:spcPct val="80000"/>
              </a:lnSpc>
            </a:pPr>
            <a:r>
              <a:rPr lang="en-US" altLang="en-US" sz="1000" dirty="0">
                <a:ea typeface="ヒラギノ角ゴ Pro W3" pitchFamily="-112" charset="-128"/>
              </a:rPr>
              <a:t>In the case of DES, because of the way the initial key is modified to get the subkey, certain keys are weak keys. </a:t>
            </a:r>
          </a:p>
          <a:p>
            <a:pPr>
              <a:lnSpc>
                <a:spcPct val="80000"/>
              </a:lnSpc>
            </a:pPr>
            <a:r>
              <a:rPr lang="en-US" altLang="en-US" sz="1000" dirty="0">
                <a:ea typeface="ヒラギノ角ゴ Pro W3" pitchFamily="-112" charset="-128"/>
              </a:rPr>
              <a:t>The weak keys equate in binary to having all 1’s or all 0’s.</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Semiweak keys, with which two keys will encrypt plaintext to identical ciphertext, also exist, meaning that either key will decrypt the ciphertext. The total number of possibly weak keys is 64, which is very small relative to the 2</a:t>
            </a:r>
            <a:r>
              <a:rPr lang="en-US" altLang="en-US" sz="1000" baseline="30000" dirty="0">
                <a:ea typeface="ヒラギノ角ゴ Pro W3" pitchFamily="-112" charset="-128"/>
              </a:rPr>
              <a:t>56</a:t>
            </a:r>
            <a:r>
              <a:rPr lang="en-US" altLang="en-US" sz="1000" dirty="0">
                <a:ea typeface="ヒラギノ角ゴ Pro W3" pitchFamily="-112" charset="-128"/>
              </a:rPr>
              <a:t> possible keys in DES.</a:t>
            </a: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9CFD879-A0D4-4B30-8F45-653D976CC1D9}" type="slidenum">
              <a:rPr lang="en-US" altLang="en-US" smtClean="0"/>
              <a:pPr eaLnBrk="1" hangingPunct="1"/>
              <a:t>52</a:t>
            </a:fld>
            <a:endParaRPr lang="en-US" altLang="en-US" dirty="0" smtClean="0"/>
          </a:p>
        </p:txBody>
      </p:sp>
    </p:spTree>
    <p:extLst>
      <p:ext uri="{BB962C8B-B14F-4D97-AF65-F5344CB8AC3E}">
        <p14:creationId xmlns:p14="http://schemas.microsoft.com/office/powerpoint/2010/main" val="19361945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dirty="0">
                <a:ea typeface="ヒラギノ角ゴ Pro W3" pitchFamily="-112" charset="-128"/>
              </a:rPr>
              <a:t>Security + Objective 6.2e AES</a:t>
            </a:r>
          </a:p>
          <a:p>
            <a:pPr>
              <a:lnSpc>
                <a:spcPct val="80000"/>
              </a:lnSpc>
            </a:pPr>
            <a:r>
              <a:rPr lang="en-US" altLang="en-US" sz="1000" dirty="0">
                <a:ea typeface="ヒラギノ角ゴ Pro W3" pitchFamily="-112" charset="-128"/>
              </a:rPr>
              <a:t>Security + Objective 6.2f DES</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NBS </a:t>
            </a:r>
            <a:r>
              <a:rPr lang="en-US" altLang="en-US" sz="1000" dirty="0" smtClean="0">
                <a:ea typeface="ヒラギノ角ゴ Pro W3" pitchFamily="-112" charset="-128"/>
              </a:rPr>
              <a:t>(now </a:t>
            </a:r>
            <a:r>
              <a:rPr lang="en-US" altLang="en-US" sz="1000" dirty="0">
                <a:ea typeface="ヒラギノ角ゴ Pro W3" pitchFamily="-112" charset="-128"/>
              </a:rPr>
              <a:t>called NIST) received an algorithm called Lucifer, originally developed by IBM. </a:t>
            </a:r>
          </a:p>
          <a:p>
            <a:pPr>
              <a:lnSpc>
                <a:spcPct val="80000"/>
              </a:lnSpc>
            </a:pPr>
            <a:r>
              <a:rPr lang="en-US" altLang="en-US" sz="1000" dirty="0">
                <a:ea typeface="ヒラギノ角ゴ Pro W3" pitchFamily="-112" charset="-128"/>
              </a:rPr>
              <a:t>The NBS and the NSA worked together to analyze the algorithm’s security, and eventually DES was adopted as a federal standard in 1976.</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NBS specified that the DES standard had to be recertified every five years.</a:t>
            </a:r>
          </a:p>
          <a:p>
            <a:pPr>
              <a:lnSpc>
                <a:spcPct val="80000"/>
              </a:lnSpc>
            </a:pPr>
            <a:r>
              <a:rPr lang="en-US" altLang="en-US" sz="1000" dirty="0">
                <a:ea typeface="ヒラギノ角ゴ Pro W3" pitchFamily="-112" charset="-128"/>
              </a:rPr>
              <a:t>Passed without a hitch in 1983, not in 1987. Forced to recertify in 1993.</a:t>
            </a:r>
          </a:p>
          <a:p>
            <a:pPr>
              <a:lnSpc>
                <a:spcPct val="80000"/>
              </a:lnSpc>
            </a:pPr>
            <a:r>
              <a:rPr lang="en-US" altLang="en-US" sz="1000" dirty="0">
                <a:ea typeface="ヒラギノ角ゴ Pro W3" pitchFamily="-112" charset="-128"/>
              </a:rPr>
              <a:t>NIST has now certified the Advanced Encryption Standard (AES) to replace DES.</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Over the years that DES has been a cryptographic standard, some problems have been encountered. </a:t>
            </a:r>
          </a:p>
          <a:p>
            <a:pPr>
              <a:lnSpc>
                <a:spcPct val="80000"/>
              </a:lnSpc>
            </a:pPr>
            <a:r>
              <a:rPr lang="en-US" altLang="en-US" sz="1000" i="1" dirty="0">
                <a:ea typeface="ヒラギノ角ゴ Pro W3" pitchFamily="-112" charset="-128"/>
              </a:rPr>
              <a:t>Weak keys</a:t>
            </a:r>
            <a:r>
              <a:rPr lang="en-US" altLang="en-US" sz="1000" dirty="0">
                <a:ea typeface="ヒラギノ角ゴ Pro W3" pitchFamily="-112" charset="-128"/>
              </a:rPr>
              <a:t> are keys that are less secure than the majority of keys allowed in the keyspace of the algorithm. </a:t>
            </a:r>
          </a:p>
          <a:p>
            <a:pPr>
              <a:lnSpc>
                <a:spcPct val="80000"/>
              </a:lnSpc>
            </a:pPr>
            <a:r>
              <a:rPr lang="en-US" altLang="en-US" sz="1000" dirty="0">
                <a:ea typeface="ヒラギノ角ゴ Pro W3" pitchFamily="-112" charset="-128"/>
              </a:rPr>
              <a:t>In the case of DES, because of the way the initial key is modified to get the subkey, certain keys are weak keys. </a:t>
            </a:r>
          </a:p>
          <a:p>
            <a:pPr>
              <a:lnSpc>
                <a:spcPct val="80000"/>
              </a:lnSpc>
            </a:pPr>
            <a:r>
              <a:rPr lang="en-US" altLang="en-US" sz="1000" dirty="0">
                <a:ea typeface="ヒラギノ角ゴ Pro W3" pitchFamily="-112" charset="-128"/>
              </a:rPr>
              <a:t>The weak keys equate in binary to having all 1’s or all 0’s.</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Semiweak keys, with which two keys will encrypt plaintext to identical ciphertext, also exist, meaning that either key will decrypt the ciphertext. The total number of possibly weak keys is 64, which is very small relative to the 2</a:t>
            </a:r>
            <a:r>
              <a:rPr lang="en-US" altLang="en-US" sz="1000" baseline="30000" dirty="0">
                <a:ea typeface="ヒラギノ角ゴ Pro W3" pitchFamily="-112" charset="-128"/>
              </a:rPr>
              <a:t>56</a:t>
            </a:r>
            <a:r>
              <a:rPr lang="en-US" altLang="en-US" sz="1000" dirty="0">
                <a:ea typeface="ヒラギノ角ゴ Pro W3" pitchFamily="-112" charset="-128"/>
              </a:rPr>
              <a:t> possible keys in DES.</a:t>
            </a:r>
          </a:p>
        </p:txBody>
      </p:sp>
      <p:sp>
        <p:nvSpPr>
          <p:cNvPr id="1218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9CFD879-A0D4-4B30-8F45-653D976CC1D9}" type="slidenum">
              <a:rPr lang="en-US" altLang="en-US" smtClean="0"/>
              <a:pPr eaLnBrk="1" hangingPunct="1"/>
              <a:t>53</a:t>
            </a:fld>
            <a:endParaRPr lang="en-US" altLang="en-US" dirty="0" smtClean="0"/>
          </a:p>
        </p:txBody>
      </p:sp>
    </p:spTree>
    <p:extLst>
      <p:ext uri="{BB962C8B-B14F-4D97-AF65-F5344CB8AC3E}">
        <p14:creationId xmlns:p14="http://schemas.microsoft.com/office/powerpoint/2010/main" val="5213804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a:t>
            </a:fld>
            <a:endParaRPr lang="en-US" altLang="en-US" dirty="0"/>
          </a:p>
        </p:txBody>
      </p:sp>
    </p:spTree>
    <p:extLst>
      <p:ext uri="{BB962C8B-B14F-4D97-AF65-F5344CB8AC3E}">
        <p14:creationId xmlns:p14="http://schemas.microsoft.com/office/powerpoint/2010/main" val="304833837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Slide Image Placeholder 1"/>
          <p:cNvSpPr>
            <a:spLocks noGrp="1" noRot="1" noChangeAspect="1" noTextEdit="1"/>
          </p:cNvSpPr>
          <p:nvPr>
            <p:ph type="sldImg"/>
          </p:nvPr>
        </p:nvSpPr>
        <p:spPr>
          <a:ln/>
        </p:spPr>
      </p:sp>
      <p:sp>
        <p:nvSpPr>
          <p:cNvPr id="1228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smtClean="0">
                <a:ea typeface="ヒラギノ角ゴ Pro W3" pitchFamily="-112" charset="-128"/>
              </a:rPr>
              <a:t>Security + Objective 6.2g 3DES</a:t>
            </a:r>
          </a:p>
          <a:p>
            <a:pPr>
              <a:lnSpc>
                <a:spcPct val="90000"/>
              </a:lnSpc>
            </a:pPr>
            <a:endParaRPr lang="en-US" altLang="en-US" dirty="0" smtClean="0">
              <a:ea typeface="ヒラギノ角ゴ Pro W3" pitchFamily="-112" charset="-128"/>
            </a:endParaRPr>
          </a:p>
          <a:p>
            <a:pPr>
              <a:lnSpc>
                <a:spcPct val="90000"/>
              </a:lnSpc>
            </a:pPr>
            <a:r>
              <a:rPr lang="en-US" altLang="en-US" dirty="0" smtClean="0">
                <a:ea typeface="ヒラギノ角ゴ Pro W3" pitchFamily="-112" charset="-128"/>
              </a:rPr>
              <a:t>Multiple encryption can be performed in several different ways.</a:t>
            </a:r>
          </a:p>
          <a:p>
            <a:pPr>
              <a:lnSpc>
                <a:spcPct val="90000"/>
              </a:lnSpc>
            </a:pPr>
            <a:r>
              <a:rPr lang="en-US" altLang="en-US" dirty="0" smtClean="0">
                <a:ea typeface="ヒラギノ角ゴ Pro W3" pitchFamily="-112" charset="-128"/>
              </a:rPr>
              <a:t>The simplest method of multiple encryption is just to stack algorithms on top of each other.</a:t>
            </a:r>
          </a:p>
          <a:p>
            <a:pPr>
              <a:lnSpc>
                <a:spcPct val="90000"/>
              </a:lnSpc>
            </a:pPr>
            <a:endParaRPr lang="en-US" altLang="en-US" dirty="0" smtClean="0">
              <a:ea typeface="ヒラギノ角ゴ Pro W3" pitchFamily="-112" charset="-128"/>
            </a:endParaRPr>
          </a:p>
          <a:p>
            <a:pPr>
              <a:lnSpc>
                <a:spcPct val="90000"/>
              </a:lnSpc>
            </a:pPr>
            <a:r>
              <a:rPr lang="en-US" altLang="en-US" dirty="0" smtClean="0">
                <a:ea typeface="ヒラギノ角ゴ Pro W3" pitchFamily="-112" charset="-128"/>
              </a:rPr>
              <a:t>—Taking plaintext, encrypting it with DES, then encrypting the first ciphertext with a different key, and finally encrypting the second ciphertext with a third key. </a:t>
            </a:r>
          </a:p>
          <a:p>
            <a:pPr>
              <a:lnSpc>
                <a:spcPct val="90000"/>
              </a:lnSpc>
            </a:pPr>
            <a:endParaRPr lang="en-US" altLang="en-US" dirty="0" smtClean="0">
              <a:ea typeface="ヒラギノ角ゴ Pro W3" pitchFamily="-112" charset="-128"/>
            </a:endParaRPr>
          </a:p>
          <a:p>
            <a:pPr>
              <a:lnSpc>
                <a:spcPct val="90000"/>
              </a:lnSpc>
            </a:pPr>
            <a:r>
              <a:rPr lang="en-US" altLang="en-US" dirty="0" smtClean="0">
                <a:ea typeface="ヒラギノ角ゴ Pro W3" pitchFamily="-112" charset="-128"/>
              </a:rPr>
              <a:t>In reality, this technique is less effective than the technique that 3DES uses, which is to encrypt with one key, then decrypt with a second, and then encrypt with a third.</a:t>
            </a:r>
          </a:p>
          <a:p>
            <a:pPr>
              <a:lnSpc>
                <a:spcPct val="90000"/>
              </a:lnSpc>
            </a:pPr>
            <a:endParaRPr lang="en-US" altLang="en-US" dirty="0" smtClean="0">
              <a:ea typeface="ヒラギノ角ゴ Pro W3" pitchFamily="-112" charset="-128"/>
            </a:endParaRPr>
          </a:p>
          <a:p>
            <a:pPr>
              <a:lnSpc>
                <a:spcPct val="90000"/>
              </a:lnSpc>
            </a:pPr>
            <a:r>
              <a:rPr lang="en-US" altLang="en-US" dirty="0" smtClean="0">
                <a:ea typeface="ヒラギノ角ゴ Pro W3" pitchFamily="-112" charset="-128"/>
              </a:rPr>
              <a:t>This greatly increases the number of attempts needed to retrieve the key and is a significant enhancement of security. </a:t>
            </a:r>
          </a:p>
          <a:p>
            <a:pPr>
              <a:lnSpc>
                <a:spcPct val="90000"/>
              </a:lnSpc>
            </a:pPr>
            <a:r>
              <a:rPr lang="en-US" altLang="en-US" dirty="0" smtClean="0">
                <a:ea typeface="ヒラギノ角ゴ Pro W3" pitchFamily="-112" charset="-128"/>
              </a:rPr>
              <a:t>The additional security comes with a price, however. It can take up to three times longer to compute 3DES than to compute DES. </a:t>
            </a:r>
          </a:p>
          <a:p>
            <a:pPr>
              <a:lnSpc>
                <a:spcPct val="90000"/>
              </a:lnSpc>
            </a:pPr>
            <a:r>
              <a:rPr lang="en-US" altLang="en-US" dirty="0" smtClean="0">
                <a:ea typeface="ヒラギノ角ゴ Pro W3" pitchFamily="-112" charset="-128"/>
              </a:rPr>
              <a:t>While this is the case, advances in memory and processing power in today’s electronics should make this problem irrelevant in all devices except for very small low-power handhelds.</a:t>
            </a:r>
          </a:p>
          <a:p>
            <a:pPr>
              <a:lnSpc>
                <a:spcPct val="90000"/>
              </a:lnSpc>
            </a:pPr>
            <a:endParaRPr lang="en-US" altLang="en-US" dirty="0" smtClean="0">
              <a:ea typeface="ヒラギノ角ゴ Pro W3" pitchFamily="-112" charset="-128"/>
            </a:endParaRPr>
          </a:p>
          <a:p>
            <a:pPr>
              <a:lnSpc>
                <a:spcPct val="90000"/>
              </a:lnSpc>
            </a:pPr>
            <a:endParaRPr lang="en-US" altLang="en-US" dirty="0" smtClean="0">
              <a:ea typeface="ヒラギノ角ゴ Pro W3" pitchFamily="-112" charset="-128"/>
            </a:endParaRPr>
          </a:p>
        </p:txBody>
      </p:sp>
      <p:sp>
        <p:nvSpPr>
          <p:cNvPr id="1228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0788EC84-2FE9-4A84-9A35-4E3D8ECB113D}" type="slidenum">
              <a:rPr lang="en-US" altLang="en-US" smtClean="0"/>
              <a:pPr eaLnBrk="1" hangingPunct="1"/>
              <a:t>54</a:t>
            </a:fld>
            <a:endParaRPr lang="en-US" altLang="en-US" dirty="0" smtClean="0"/>
          </a:p>
        </p:txBody>
      </p:sp>
    </p:spTree>
    <p:extLst>
      <p:ext uri="{BB962C8B-B14F-4D97-AF65-F5344CB8AC3E}">
        <p14:creationId xmlns:p14="http://schemas.microsoft.com/office/powerpoint/2010/main" val="11324547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239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CA70925-F01C-4F74-AE3B-2368E9D19EB6}" type="slidenum">
              <a:rPr lang="en-US" altLang="en-US" smtClean="0"/>
              <a:pPr eaLnBrk="1" hangingPunct="1"/>
              <a:t>55</a:t>
            </a:fld>
            <a:endParaRPr lang="en-US" altLang="en-US" dirty="0" smtClean="0"/>
          </a:p>
        </p:txBody>
      </p:sp>
    </p:spTree>
    <p:extLst>
      <p:ext uri="{BB962C8B-B14F-4D97-AF65-F5344CB8AC3E}">
        <p14:creationId xmlns:p14="http://schemas.microsoft.com/office/powerpoint/2010/main" val="305281771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dirty="0">
                <a:ea typeface="ヒラギノ角ゴ Pro W3" pitchFamily="-112" charset="-128"/>
              </a:rPr>
              <a:t>Security + Objective 6.2e AES</a:t>
            </a:r>
          </a:p>
          <a:p>
            <a:pPr>
              <a:lnSpc>
                <a:spcPct val="80000"/>
              </a:lnSpc>
            </a:pPr>
            <a:endParaRPr lang="en-US" altLang="en-US" sz="700" dirty="0">
              <a:ea typeface="ヒラギノ角ゴ Pro W3" pitchFamily="-112"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AES in Depth</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For a more in-depth description of AES, see the NIST document http://csrc.nist.gov/publications/fips/fips197/fips-197.pdf.</a:t>
            </a:r>
            <a:endParaRPr lang="en-US" altLang="en-US" sz="700" i="0" dirty="0">
              <a:ea typeface="ヒラギノ角ゴ Pro W3" pitchFamily="-112" charset="-128"/>
            </a:endParaRPr>
          </a:p>
        </p:txBody>
      </p:sp>
      <p:sp>
        <p:nvSpPr>
          <p:cNvPr id="1249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39621A17-70DB-4770-B7EB-B9C1909FE1B9}" type="slidenum">
              <a:rPr lang="en-US" altLang="en-US" smtClean="0"/>
              <a:pPr eaLnBrk="1" hangingPunct="1"/>
              <a:t>56</a:t>
            </a:fld>
            <a:endParaRPr lang="en-US" altLang="en-US" dirty="0" smtClean="0"/>
          </a:p>
        </p:txBody>
      </p:sp>
    </p:spTree>
    <p:extLst>
      <p:ext uri="{BB962C8B-B14F-4D97-AF65-F5344CB8AC3E}">
        <p14:creationId xmlns:p14="http://schemas.microsoft.com/office/powerpoint/2010/main" val="227339258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sz="1100" dirty="0">
                <a:ea typeface="ヒラギノ角ゴ Pro W3" pitchFamily="-112" charset="-128"/>
              </a:rPr>
              <a:t>Security + Objective 6.2c SHA</a:t>
            </a:r>
          </a:p>
          <a:p>
            <a:endParaRPr lang="en-US" altLang="en-US" sz="1100" dirty="0">
              <a:ea typeface="ヒラギノ角ゴ Pro W3" pitchFamily="-112" charset="-128"/>
            </a:endParaRPr>
          </a:p>
        </p:txBody>
      </p:sp>
      <p:sp>
        <p:nvSpPr>
          <p:cNvPr id="1085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C774E60-5731-4AE8-A2DA-910CC0AE2E19}" type="slidenum">
              <a:rPr lang="en-US" altLang="en-US" smtClean="0"/>
              <a:pPr eaLnBrk="1" hangingPunct="1"/>
              <a:t>57</a:t>
            </a:fld>
            <a:endParaRPr lang="en-US" altLang="en-US" dirty="0" smtClean="0"/>
          </a:p>
        </p:txBody>
      </p:sp>
    </p:spTree>
    <p:extLst>
      <p:ext uri="{BB962C8B-B14F-4D97-AF65-F5344CB8AC3E}">
        <p14:creationId xmlns:p14="http://schemas.microsoft.com/office/powerpoint/2010/main" val="14270142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3005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798B766E-6BA1-48B1-9207-9F3498B0C6EF}" type="slidenum">
              <a:rPr lang="en-US" altLang="en-US" smtClean="0"/>
              <a:pPr eaLnBrk="1" hangingPunct="1"/>
              <a:t>58</a:t>
            </a:fld>
            <a:endParaRPr lang="en-US" altLang="en-US" dirty="0" smtClean="0"/>
          </a:p>
        </p:txBody>
      </p:sp>
    </p:spTree>
    <p:extLst>
      <p:ext uri="{BB962C8B-B14F-4D97-AF65-F5344CB8AC3E}">
        <p14:creationId xmlns:p14="http://schemas.microsoft.com/office/powerpoint/2010/main" val="22272377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ea typeface="ヒラギノ角ゴ Pro W3" pitchFamily="-112" charset="-128"/>
              </a:rPr>
              <a:t>Security + Objective 6.1a Symmetric vs. asymmetric</a:t>
            </a:r>
          </a:p>
          <a:p>
            <a:pPr>
              <a:lnSpc>
                <a:spcPct val="90000"/>
              </a:lnSpc>
            </a:pPr>
            <a:endParaRPr lang="en-US" altLang="en-US" sz="1100" dirty="0" smtClean="0">
              <a:ea typeface="ヒラギノ角ゴ Pro W3" pitchFamily="-112"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Asymmetric encryption creates the possibility of digital signatures and also addresses the main weakness of symmetric cryptography. The ability to send messages securely without senders and receivers having had prior contact has become one of the basic concerns with secure communication. Digital signatures will enable faster and more efficient exchange of all kinds of documents, including legal documents. With strong algorithms and good key lengths, security can be assured.</a:t>
            </a:r>
          </a:p>
          <a:p>
            <a:endParaRPr lang="en-US" altLang="en-US" sz="1200" b="0" i="0" u="none" strike="noStrike" kern="1200" baseline="0" dirty="0" smtClean="0">
              <a:solidFill>
                <a:schemeClr val="tx1"/>
              </a:solidFill>
              <a:latin typeface="Arial" charset="0"/>
              <a:ea typeface="ヒラギノ角ゴ Pro W3" pitchFamily="-111" charset="-128"/>
            </a:endParaRPr>
          </a:p>
          <a:p>
            <a:r>
              <a:rPr lang="en-US" altLang="en-US" sz="1200" b="0" i="0" u="none" strike="noStrike" kern="1200" baseline="0" dirty="0" smtClean="0">
                <a:solidFill>
                  <a:schemeClr val="tx1"/>
                </a:solidFill>
                <a:latin typeface="Arial" charset="0"/>
                <a:ea typeface="ヒラギノ角ゴ Pro W3" pitchFamily="-111" charset="-128"/>
              </a:rPr>
              <a:t>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Public key cryptography always involves two keys, a public key and a private key, which together are known as a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key pair.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The public key is made widely available to anyone who may need it, while the private key is closely safeguarded and shared with no one.</a:t>
            </a:r>
            <a:endParaRPr lang="en-US" altLang="en-US" sz="1100" b="1" dirty="0">
              <a:ea typeface="ヒラギノ角ゴ Pro W3" pitchFamily="-112" charset="-128"/>
            </a:endParaRPr>
          </a:p>
        </p:txBody>
      </p:sp>
      <p:sp>
        <p:nvSpPr>
          <p:cNvPr id="13210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082C9290-8A2F-4FC8-B729-DD3AD8E2D055}" type="slidenum">
              <a:rPr lang="en-US" altLang="en-US" smtClean="0"/>
              <a:pPr eaLnBrk="1" hangingPunct="1"/>
              <a:t>59</a:t>
            </a:fld>
            <a:endParaRPr lang="en-US" altLang="en-US" dirty="0" smtClean="0"/>
          </a:p>
        </p:txBody>
      </p:sp>
    </p:spTree>
    <p:extLst>
      <p:ext uri="{BB962C8B-B14F-4D97-AF65-F5344CB8AC3E}">
        <p14:creationId xmlns:p14="http://schemas.microsoft.com/office/powerpoint/2010/main" val="206494195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smtClean="0">
                <a:ea typeface="ヒラギノ角ゴ Pro W3" pitchFamily="-112" charset="-128"/>
              </a:rPr>
              <a:t>For example, given a prime number, say 293, and another prime, such as 307, it is an easy function to multiply them together to get 89,951. </a:t>
            </a:r>
          </a:p>
          <a:p>
            <a:pPr>
              <a:lnSpc>
                <a:spcPct val="90000"/>
              </a:lnSpc>
            </a:pPr>
            <a:r>
              <a:rPr lang="en-US" altLang="en-US" dirty="0" smtClean="0">
                <a:ea typeface="ヒラギノ角ゴ Pro W3" pitchFamily="-112" charset="-128"/>
              </a:rPr>
              <a:t>Given 89,951, it is not simple to find the factors 293 and 307 unless you know one of them already. </a:t>
            </a:r>
          </a:p>
          <a:p>
            <a:pPr>
              <a:lnSpc>
                <a:spcPct val="90000"/>
              </a:lnSpc>
            </a:pPr>
            <a:r>
              <a:rPr lang="en-US" altLang="en-US" dirty="0" smtClean="0">
                <a:ea typeface="ヒラギノ角ゴ Pro W3" pitchFamily="-112" charset="-128"/>
              </a:rPr>
              <a:t>The strength of these functions is very important: Because an attacker is likely to have access to the public key, he can run tests of known plaintext and produce ciphertext. </a:t>
            </a:r>
          </a:p>
          <a:p>
            <a:pPr>
              <a:lnSpc>
                <a:spcPct val="90000"/>
              </a:lnSpc>
            </a:pPr>
            <a:r>
              <a:rPr lang="en-US" altLang="en-US" dirty="0" smtClean="0">
                <a:ea typeface="ヒラギノ角ゴ Pro W3" pitchFamily="-112" charset="-128"/>
              </a:rPr>
              <a:t>This allows instant checking of guesses that are made about the keys of the algorithm. </a:t>
            </a:r>
          </a:p>
          <a:p>
            <a:pPr>
              <a:lnSpc>
                <a:spcPct val="90000"/>
              </a:lnSpc>
            </a:pPr>
            <a:r>
              <a:rPr lang="en-US" altLang="en-US" dirty="0" smtClean="0">
                <a:ea typeface="ヒラギノ角ゴ Pro W3" pitchFamily="-112" charset="-128"/>
              </a:rPr>
              <a:t>Public key systems, because of their design, also form the basis for </a:t>
            </a:r>
            <a:r>
              <a:rPr lang="en-US" altLang="en-US" i="1" dirty="0" smtClean="0">
                <a:ea typeface="ヒラギノ角ゴ Pro W3" pitchFamily="-112" charset="-128"/>
              </a:rPr>
              <a:t>digital signatures</a:t>
            </a:r>
            <a:r>
              <a:rPr lang="en-US" altLang="en-US" dirty="0" smtClean="0">
                <a:ea typeface="ヒラギノ角ゴ Pro W3" pitchFamily="-112" charset="-128"/>
              </a:rPr>
              <a:t>, a cryptographic method for securely identifying people. RSA, Diffie-Hellman, elliptic curve cryptography (ECC), and ElGamal are all popular asymmetric protocols. We will look at all of them and their suitability for different functions.</a:t>
            </a:r>
          </a:p>
          <a:p>
            <a:pPr>
              <a:lnSpc>
                <a:spcPct val="90000"/>
              </a:lnSpc>
            </a:pPr>
            <a:endParaRPr lang="en-US" altLang="en-US" dirty="0" smtClean="0">
              <a:ea typeface="ヒラギノ角ゴ Pro W3" pitchFamily="-112" charset="-128"/>
            </a:endParaRPr>
          </a:p>
          <a:p>
            <a:r>
              <a:rPr lang="en-US" altLang="en-US" b="0" dirty="0" smtClean="0">
                <a:ea typeface="ヒラギノ角ゴ Pro W3" pitchFamily="-112" charset="-128"/>
              </a:rPr>
              <a:t>Tip: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Asymmetric methods are significantly slower than symmetric methods and thus are typically no </a:t>
            </a:r>
            <a:endParaRPr lang="en-US" altLang="en-US" b="1" dirty="0" smtClean="0">
              <a:ea typeface="ヒラギノ角ゴ Pro W3" pitchFamily="-112" charset="-128"/>
            </a:endParaRPr>
          </a:p>
        </p:txBody>
      </p:sp>
      <p:sp>
        <p:nvSpPr>
          <p:cNvPr id="13312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594CF2E4-92D0-4F94-8872-35057071CA79}" type="slidenum">
              <a:rPr lang="en-US" altLang="en-US" smtClean="0"/>
              <a:pPr eaLnBrk="1" hangingPunct="1"/>
              <a:t>61</a:t>
            </a:fld>
            <a:endParaRPr lang="en-US" altLang="en-US" dirty="0" smtClean="0"/>
          </a:p>
        </p:txBody>
      </p:sp>
    </p:spTree>
    <p:extLst>
      <p:ext uri="{BB962C8B-B14F-4D97-AF65-F5344CB8AC3E}">
        <p14:creationId xmlns:p14="http://schemas.microsoft.com/office/powerpoint/2010/main" val="18805963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Slide Image Placeholder 1"/>
          <p:cNvSpPr>
            <a:spLocks noGrp="1" noRot="1" noChangeAspect="1" noTextEdit="1"/>
          </p:cNvSpPr>
          <p:nvPr>
            <p:ph type="sldImg"/>
          </p:nvPr>
        </p:nvSpPr>
        <p:spPr>
          <a:ln/>
        </p:spPr>
      </p:sp>
      <p:sp>
        <p:nvSpPr>
          <p:cNvPr id="1351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ea typeface="ヒラギノ角ゴ Pro W3" pitchFamily="-112" charset="-128"/>
              </a:rPr>
              <a:t>Security + Objective 6.2u SSL/TLS</a:t>
            </a:r>
          </a:p>
          <a:p>
            <a:pPr>
              <a:lnSpc>
                <a:spcPct val="90000"/>
              </a:lnSpc>
            </a:pPr>
            <a:endParaRPr lang="en-US" altLang="en-US" sz="1100" dirty="0">
              <a:ea typeface="ヒラギノ角ゴ Pro W3" pitchFamily="-112" charset="-128"/>
            </a:endParaRPr>
          </a:p>
          <a:p>
            <a:pPr>
              <a:lnSpc>
                <a:spcPct val="90000"/>
              </a:lnSpc>
            </a:pPr>
            <a:r>
              <a:rPr lang="en-US" altLang="en-US" sz="1100" dirty="0">
                <a:ea typeface="ヒラギノ角ゴ Pro W3" pitchFamily="-112" charset="-128"/>
              </a:rPr>
              <a:t>Uses large prime numbers to work. Two users agree to two numbers, </a:t>
            </a:r>
            <a:r>
              <a:rPr lang="en-US" altLang="en-US" sz="1100" i="1" dirty="0">
                <a:ea typeface="ヒラギノ角ゴ Pro W3" pitchFamily="-112" charset="-128"/>
              </a:rPr>
              <a:t>P</a:t>
            </a:r>
            <a:r>
              <a:rPr lang="en-US" altLang="en-US" sz="1100" dirty="0">
                <a:ea typeface="ヒラギノ角ゴ Pro W3" pitchFamily="-112" charset="-128"/>
              </a:rPr>
              <a:t> and </a:t>
            </a:r>
            <a:r>
              <a:rPr lang="en-US" altLang="en-US" sz="1100" i="1" dirty="0">
                <a:ea typeface="ヒラギノ角ゴ Pro W3" pitchFamily="-112" charset="-128"/>
              </a:rPr>
              <a:t>G</a:t>
            </a:r>
            <a:r>
              <a:rPr lang="en-US" altLang="en-US" sz="1100" dirty="0">
                <a:ea typeface="ヒラギノ角ゴ Pro W3" pitchFamily="-112" charset="-128"/>
              </a:rPr>
              <a:t>, with </a:t>
            </a:r>
            <a:r>
              <a:rPr lang="en-US" altLang="en-US" sz="1100" i="1" dirty="0">
                <a:ea typeface="ヒラギノ角ゴ Pro W3" pitchFamily="-112" charset="-128"/>
              </a:rPr>
              <a:t>P</a:t>
            </a:r>
            <a:r>
              <a:rPr lang="en-US" altLang="en-US" sz="1100" dirty="0">
                <a:ea typeface="ヒラギノ角ゴ Pro W3" pitchFamily="-112" charset="-128"/>
              </a:rPr>
              <a:t> being a sufficiently large prime number and </a:t>
            </a:r>
            <a:r>
              <a:rPr lang="en-US" altLang="en-US" sz="1100" i="1" dirty="0">
                <a:ea typeface="ヒラギノ角ゴ Pro W3" pitchFamily="-112" charset="-128"/>
              </a:rPr>
              <a:t>G</a:t>
            </a:r>
            <a:r>
              <a:rPr lang="en-US" altLang="en-US" sz="1100" dirty="0">
                <a:ea typeface="ヒラギノ角ゴ Pro W3" pitchFamily="-112" charset="-128"/>
              </a:rPr>
              <a:t> being the generator.</a:t>
            </a:r>
          </a:p>
          <a:p>
            <a:pPr>
              <a:lnSpc>
                <a:spcPct val="90000"/>
              </a:lnSpc>
            </a:pPr>
            <a:r>
              <a:rPr lang="en-US" altLang="en-US" sz="1100" dirty="0">
                <a:ea typeface="ヒラギノ角ゴ Pro W3" pitchFamily="-112" charset="-128"/>
              </a:rPr>
              <a:t>Both users pick a secret number, </a:t>
            </a:r>
            <a:r>
              <a:rPr lang="en-US" altLang="en-US" sz="1100" i="1" dirty="0">
                <a:ea typeface="ヒラギノ角ゴ Pro W3" pitchFamily="-112" charset="-128"/>
              </a:rPr>
              <a:t>a</a:t>
            </a:r>
            <a:r>
              <a:rPr lang="en-US" altLang="en-US" sz="1100" dirty="0">
                <a:ea typeface="ヒラギノ角ゴ Pro W3" pitchFamily="-112" charset="-128"/>
              </a:rPr>
              <a:t> and </a:t>
            </a:r>
            <a:r>
              <a:rPr lang="en-US" altLang="en-US" sz="1100" i="1" dirty="0">
                <a:ea typeface="ヒラギノ角ゴ Pro W3" pitchFamily="-112" charset="-128"/>
              </a:rPr>
              <a:t>b</a:t>
            </a:r>
            <a:r>
              <a:rPr lang="en-US" altLang="en-US" sz="1100" dirty="0">
                <a:ea typeface="ヒラギノ角ゴ Pro W3" pitchFamily="-112" charset="-128"/>
              </a:rPr>
              <a:t>. </a:t>
            </a:r>
          </a:p>
          <a:p>
            <a:pPr>
              <a:lnSpc>
                <a:spcPct val="90000"/>
              </a:lnSpc>
            </a:pPr>
            <a:r>
              <a:rPr lang="en-US" altLang="en-US" sz="1100" dirty="0">
                <a:ea typeface="ヒラギノ角ゴ Pro W3" pitchFamily="-112" charset="-128"/>
              </a:rPr>
              <a:t>Then both users compute their public number:</a:t>
            </a:r>
          </a:p>
          <a:p>
            <a:pPr>
              <a:lnSpc>
                <a:spcPct val="90000"/>
              </a:lnSpc>
            </a:pPr>
            <a:endParaRPr lang="en-US" altLang="en-US" sz="1100" dirty="0">
              <a:ea typeface="ヒラギノ角ゴ Pro W3" pitchFamily="-112" charset="-128"/>
            </a:endParaRPr>
          </a:p>
          <a:p>
            <a:pPr>
              <a:lnSpc>
                <a:spcPct val="90000"/>
              </a:lnSpc>
            </a:pPr>
            <a:r>
              <a:rPr lang="en-US" altLang="en-US" sz="1100" dirty="0">
                <a:ea typeface="ヒラギノ角ゴ Pro W3" pitchFamily="-112" charset="-128"/>
              </a:rPr>
              <a:t>Diffie-Hellman is still in wide use. </a:t>
            </a:r>
            <a:r>
              <a:rPr lang="en-US" altLang="en-US" sz="1100" dirty="0" smtClean="0">
                <a:ea typeface="ヒラギノ角ゴ Pro W3" pitchFamily="-112" charset="-128"/>
              </a:rPr>
              <a:t>It </a:t>
            </a:r>
            <a:r>
              <a:rPr lang="en-US" altLang="en-US" sz="1100" dirty="0">
                <a:ea typeface="ヒラギノ角ゴ Pro W3" pitchFamily="-112" charset="-128"/>
              </a:rPr>
              <a:t>remains very effective because of the nature of what it is protecting—a temporary, automatically generated secret key that is good only for a single communication session.</a:t>
            </a:r>
          </a:p>
          <a:p>
            <a:endPar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Tip: Diffie-Hellman is the gold standard for key exchange, and for the CompTIA Security+ exam, you should understand the subtle differences between the different forms, DH, EDH, ECDH, and ECDHE. </a:t>
            </a:r>
            <a:endParaRPr lang="en-US" altLang="en-US" sz="1100" dirty="0">
              <a:ea typeface="ヒラギノ角ゴ Pro W3" pitchFamily="-112" charset="-128"/>
            </a:endParaRPr>
          </a:p>
        </p:txBody>
      </p:sp>
      <p:sp>
        <p:nvSpPr>
          <p:cNvPr id="1351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96EE082-F680-4E69-94BD-5F314B81E7A3}" type="slidenum">
              <a:rPr lang="en-US" altLang="en-US" smtClean="0"/>
              <a:pPr eaLnBrk="1" hangingPunct="1"/>
              <a:t>62</a:t>
            </a:fld>
            <a:endParaRPr lang="en-US" altLang="en-US" dirty="0" smtClean="0"/>
          </a:p>
        </p:txBody>
      </p:sp>
    </p:spTree>
    <p:extLst>
      <p:ext uri="{BB962C8B-B14F-4D97-AF65-F5344CB8AC3E}">
        <p14:creationId xmlns:p14="http://schemas.microsoft.com/office/powerpoint/2010/main" val="27089328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sz="1100" dirty="0">
                <a:ea typeface="ヒラギノ角ゴ Pro W3" pitchFamily="-112" charset="-128"/>
              </a:rPr>
              <a:t>Security + Objective 6.2i RSA</a:t>
            </a:r>
          </a:p>
          <a:p>
            <a:pPr>
              <a:lnSpc>
                <a:spcPct val="90000"/>
              </a:lnSpc>
            </a:pPr>
            <a:endParaRPr lang="en-US" altLang="en-US" sz="1100" dirty="0">
              <a:ea typeface="ヒラギノ角ゴ Pro W3" pitchFamily="-112" charset="-128"/>
            </a:endParaRPr>
          </a:p>
          <a:p>
            <a:pPr>
              <a:lnSpc>
                <a:spcPct val="90000"/>
              </a:lnSpc>
            </a:pPr>
            <a:r>
              <a:rPr lang="en-US" altLang="en-US" sz="1100" dirty="0">
                <a:ea typeface="ヒラギノ角ゴ Pro W3" pitchFamily="-112" charset="-128"/>
              </a:rPr>
              <a:t>Considering the effectiveness of RSA’s security and the ability to have two keys, why are symmetric encryption algorithms needed at all? </a:t>
            </a:r>
          </a:p>
          <a:p>
            <a:pPr>
              <a:lnSpc>
                <a:spcPct val="90000"/>
              </a:lnSpc>
            </a:pPr>
            <a:r>
              <a:rPr lang="en-US" altLang="en-US" sz="1100" dirty="0">
                <a:ea typeface="ヒラギノ角ゴ Pro W3" pitchFamily="-112" charset="-128"/>
              </a:rPr>
              <a:t>The answer is speed. RSA in software can be 100 times slower than DES, and in hardware it can be even slower.</a:t>
            </a:r>
          </a:p>
          <a:p>
            <a:pPr>
              <a:lnSpc>
                <a:spcPct val="90000"/>
              </a:lnSpc>
            </a:pPr>
            <a:r>
              <a:rPr lang="en-US" altLang="en-US" sz="1100" dirty="0">
                <a:ea typeface="ヒラギノ角ゴ Pro W3" pitchFamily="-112" charset="-128"/>
              </a:rPr>
              <a:t>RSA can be used to perform both regular encryption and digital signatures. Digital signatures try to duplicate the functionality of a physical signature on a document using encryption. Typically, RSA and the other public key systems are used in conjunction with symmetric key cryptography. Public key, the slower protocol, is used to exchange the symmetric key (or shared secret), and then the communication uses the faster symmetric key protocol. This process is known as </a:t>
            </a:r>
            <a:r>
              <a:rPr lang="en-US" altLang="en-US" sz="1100" i="1" dirty="0">
                <a:ea typeface="ヒラギノ角ゴ Pro W3" pitchFamily="-112" charset="-128"/>
              </a:rPr>
              <a:t>electronic key exchange</a:t>
            </a:r>
            <a:r>
              <a:rPr lang="en-US" altLang="en-US" sz="1100" dirty="0">
                <a:ea typeface="ヒラギノ角ゴ Pro W3" pitchFamily="-112" charset="-128"/>
              </a:rPr>
              <a:t>.</a:t>
            </a:r>
          </a:p>
          <a:p>
            <a:pPr>
              <a:lnSpc>
                <a:spcPct val="90000"/>
              </a:lnSpc>
            </a:pPr>
            <a:r>
              <a:rPr lang="en-US" altLang="en-US" sz="1100" dirty="0">
                <a:ea typeface="ヒラギノ角ゴ Pro W3" pitchFamily="-112" charset="-128"/>
              </a:rPr>
              <a:t>Since the security of RSA is based upon the supposed difficulty of factoring large numbers, the main weaknesses are in the implementations of the protocol. Until recently, RSA was a patented algorithm, but it was a de facto standard for many years.</a:t>
            </a:r>
          </a:p>
          <a:p>
            <a:pPr>
              <a:lnSpc>
                <a:spcPct val="90000"/>
              </a:lnSpc>
            </a:pPr>
            <a:endParaRPr lang="en-US" altLang="en-US" sz="1100" dirty="0">
              <a:ea typeface="ヒラギノ角ゴ Pro W3" pitchFamily="-112" charset="-128"/>
            </a:endParaRP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2609062-59A9-4CB5-9198-842B9D9BED77}" type="slidenum">
              <a:rPr lang="en-US" altLang="en-US" smtClean="0"/>
              <a:pPr eaLnBrk="1" hangingPunct="1"/>
              <a:t>63</a:t>
            </a:fld>
            <a:endParaRPr lang="en-US" altLang="en-US" dirty="0" smtClean="0"/>
          </a:p>
        </p:txBody>
      </p:sp>
    </p:spTree>
    <p:extLst>
      <p:ext uri="{BB962C8B-B14F-4D97-AF65-F5344CB8AC3E}">
        <p14:creationId xmlns:p14="http://schemas.microsoft.com/office/powerpoint/2010/main" val="379437031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Slide Image Placeholder 1"/>
          <p:cNvSpPr>
            <a:spLocks noGrp="1" noRot="1" noChangeAspect="1" noTextEdit="1"/>
          </p:cNvSpPr>
          <p:nvPr>
            <p:ph type="sldImg"/>
          </p:nvPr>
        </p:nvSpPr>
        <p:spPr>
          <a:ln/>
        </p:spPr>
      </p:sp>
      <p:sp>
        <p:nvSpPr>
          <p:cNvPr id="13414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sz="1100" dirty="0">
              <a:ea typeface="ヒラギノ角ゴ Pro W3" pitchFamily="-112" charset="-128"/>
            </a:endParaRPr>
          </a:p>
        </p:txBody>
      </p:sp>
      <p:sp>
        <p:nvSpPr>
          <p:cNvPr id="13414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2609062-59A9-4CB5-9198-842B9D9BED77}" type="slidenum">
              <a:rPr lang="en-US" altLang="en-US" smtClean="0"/>
              <a:pPr eaLnBrk="1" hangingPunct="1"/>
              <a:t>64</a:t>
            </a:fld>
            <a:endParaRPr lang="en-US" altLang="en-US" dirty="0" smtClean="0"/>
          </a:p>
        </p:txBody>
      </p:sp>
    </p:spTree>
    <p:extLst>
      <p:ext uri="{BB962C8B-B14F-4D97-AF65-F5344CB8AC3E}">
        <p14:creationId xmlns:p14="http://schemas.microsoft.com/office/powerpoint/2010/main" val="2590476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a:t>
            </a:fld>
            <a:endParaRPr lang="en-US" altLang="en-US" dirty="0"/>
          </a:p>
        </p:txBody>
      </p:sp>
    </p:spTree>
    <p:extLst>
      <p:ext uri="{BB962C8B-B14F-4D97-AF65-F5344CB8AC3E}">
        <p14:creationId xmlns:p14="http://schemas.microsoft.com/office/powerpoint/2010/main" val="182649539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endParaRPr lang="en-US" altLang="en-US" sz="1100" dirty="0">
              <a:ea typeface="ヒラギノ角ゴ Pro W3" pitchFamily="-112" charset="-128"/>
            </a:endParaRPr>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97FB040C-CB27-4E45-970D-B6E96A2018CE}" type="slidenum">
              <a:rPr lang="en-US" altLang="en-US" smtClean="0"/>
              <a:pPr eaLnBrk="1" hangingPunct="1"/>
              <a:t>65</a:t>
            </a:fld>
            <a:endParaRPr lang="en-US" altLang="en-US" dirty="0" smtClean="0"/>
          </a:p>
        </p:txBody>
      </p:sp>
    </p:spTree>
    <p:extLst>
      <p:ext uri="{BB962C8B-B14F-4D97-AF65-F5344CB8AC3E}">
        <p14:creationId xmlns:p14="http://schemas.microsoft.com/office/powerpoint/2010/main" val="220074460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1000" dirty="0">
                <a:ea typeface="ヒラギノ角ゴ Pro W3" pitchFamily="-112" charset="-128"/>
              </a:rPr>
              <a:t>Security + Objective 6.1j ECC</a:t>
            </a:r>
          </a:p>
          <a:p>
            <a:pPr>
              <a:lnSpc>
                <a:spcPct val="80000"/>
              </a:lnSpc>
            </a:pPr>
            <a:endParaRPr lang="en-US" altLang="en-US" sz="1000" dirty="0">
              <a:ea typeface="ヒラギノ角ゴ Pro W3" pitchFamily="-112" charset="-128"/>
            </a:endParaRPr>
          </a:p>
          <a:p>
            <a:pPr>
              <a:lnSpc>
                <a:spcPct val="80000"/>
              </a:lnSpc>
            </a:pPr>
            <a:r>
              <a:rPr lang="en-US" altLang="en-US" sz="1000" dirty="0">
                <a:ea typeface="ヒラギノ角ゴ Pro W3" pitchFamily="-112" charset="-128"/>
              </a:rPr>
              <a:t>The security of elliptic curve systems has been questioned, mostly because of lack of analysis. </a:t>
            </a:r>
          </a:p>
          <a:p>
            <a:pPr>
              <a:lnSpc>
                <a:spcPct val="80000"/>
              </a:lnSpc>
            </a:pPr>
            <a:r>
              <a:rPr lang="en-US" altLang="en-US" sz="1000" dirty="0">
                <a:ea typeface="ヒラギノ角ゴ Pro W3" pitchFamily="-112" charset="-128"/>
              </a:rPr>
              <a:t>However, all public key systems rely on the difficulty of certain math problems. It would take a breakthrough in math for any of the mentioned systems to be weakened dramatically, but research has been done about the problems and has shown that the elliptic curve problem has been more resistant to incremental advances. Again, as with all cryptography algorithms, only time will tell how secure they really are.</a:t>
            </a:r>
          </a:p>
          <a:p>
            <a:pPr>
              <a:lnSpc>
                <a:spcPct val="80000"/>
              </a:lnSpc>
            </a:pPr>
            <a:endParaRPr lang="en-US" altLang="en-US" sz="1000" dirty="0">
              <a:ea typeface="ヒラギノ角ゴ Pro W3" pitchFamily="-112" charset="-128"/>
            </a:endParaRPr>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B76B970A-29E3-4D46-8F4F-02A840F3AAF5}" type="slidenum">
              <a:rPr lang="en-US" altLang="en-US" smtClean="0"/>
              <a:pPr eaLnBrk="1" hangingPunct="1"/>
              <a:t>66</a:t>
            </a:fld>
            <a:endParaRPr lang="en-US" altLang="en-US" dirty="0" smtClean="0"/>
          </a:p>
        </p:txBody>
      </p:sp>
    </p:spTree>
    <p:extLst>
      <p:ext uri="{BB962C8B-B14F-4D97-AF65-F5344CB8AC3E}">
        <p14:creationId xmlns:p14="http://schemas.microsoft.com/office/powerpoint/2010/main" val="14919632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DB4E38BD-3BED-4DBB-8224-376A8E24A635}" type="slidenum">
              <a:rPr lang="en-US" altLang="en-US" smtClean="0"/>
              <a:pPr eaLnBrk="1" hangingPunct="1"/>
              <a:t>67</a:t>
            </a:fld>
            <a:endParaRPr lang="en-US" altLang="en-US" dirty="0" smtClean="0"/>
          </a:p>
        </p:txBody>
      </p:sp>
    </p:spTree>
    <p:extLst>
      <p:ext uri="{BB962C8B-B14F-4D97-AF65-F5344CB8AC3E}">
        <p14:creationId xmlns:p14="http://schemas.microsoft.com/office/powerpoint/2010/main" val="161842746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097EECBC-F50E-4876-B0C8-62F1340AE6DE}" type="slidenum">
              <a:rPr lang="en-US" altLang="en-US" smtClean="0"/>
              <a:pPr eaLnBrk="1" hangingPunct="1"/>
              <a:t>68</a:t>
            </a:fld>
            <a:endParaRPr lang="en-US" altLang="en-US" dirty="0" smtClean="0"/>
          </a:p>
        </p:txBody>
      </p:sp>
    </p:spTree>
    <p:extLst>
      <p:ext uri="{BB962C8B-B14F-4D97-AF65-F5344CB8AC3E}">
        <p14:creationId xmlns:p14="http://schemas.microsoft.com/office/powerpoint/2010/main" val="392583912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Bulk encryption can be done using the best of both systems, by using asymmetric encryption to pass a symmetric key. By adding in ephemeral key exchange, you can achieve perfect forward secrecy, discussed later in the chapter. Digital signatures, a highly useful tool, are not practical without asymmetric methods.</a:t>
            </a:r>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69</a:t>
            </a:fld>
            <a:endParaRPr lang="en-US" altLang="en-US" dirty="0"/>
          </a:p>
        </p:txBody>
      </p:sp>
    </p:spTree>
    <p:extLst>
      <p:ext uri="{BB962C8B-B14F-4D97-AF65-F5344CB8AC3E}">
        <p14:creationId xmlns:p14="http://schemas.microsoft.com/office/powerpoint/2010/main" val="249138210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70</a:t>
            </a:fld>
            <a:endParaRPr lang="en-US" altLang="en-US" dirty="0"/>
          </a:p>
        </p:txBody>
      </p:sp>
    </p:spTree>
    <p:extLst>
      <p:ext uri="{BB962C8B-B14F-4D97-AF65-F5344CB8AC3E}">
        <p14:creationId xmlns:p14="http://schemas.microsoft.com/office/powerpoint/2010/main" val="264778499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dirty="0">
                <a:ea typeface="ヒラギノ角ゴ Pro W3" pitchFamily="-112" charset="-128"/>
              </a:rPr>
              <a:t>Security + Objective 6.1g Steganography</a:t>
            </a:r>
          </a:p>
          <a:p>
            <a:pPr>
              <a:lnSpc>
                <a:spcPct val="80000"/>
              </a:lnSpc>
            </a:pPr>
            <a:endParaRPr lang="en-US" altLang="en-US" dirty="0">
              <a:ea typeface="ヒラギノ角ゴ Pro W3" pitchFamily="-112" charset="-128"/>
            </a:endParaRPr>
          </a:p>
          <a:p>
            <a:pPr>
              <a:lnSpc>
                <a:spcPct val="80000"/>
              </a:lnSpc>
            </a:pPr>
            <a:r>
              <a:rPr lang="en-US" altLang="en-US" dirty="0">
                <a:ea typeface="ヒラギノ角ゴ Pro W3" pitchFamily="-112" charset="-128"/>
              </a:rPr>
              <a:t>The data that is hidden in a steganographic message is frequently also encrypted, so that if it is discovered, the message will remain secure.</a:t>
            </a:r>
          </a:p>
          <a:p>
            <a:pPr>
              <a:lnSpc>
                <a:spcPct val="80000"/>
              </a:lnSpc>
            </a:pPr>
            <a:r>
              <a:rPr lang="en-US" altLang="en-US" dirty="0">
                <a:ea typeface="ヒラギノ角ゴ Pro W3" pitchFamily="-112" charset="-128"/>
              </a:rPr>
              <a:t>Steganography has many uses but the most publicized uses are to hide illegal material, often pornography, or allegedly for covert communication by terrorist networks.</a:t>
            </a:r>
          </a:p>
          <a:p>
            <a:pPr>
              <a:lnSpc>
                <a:spcPct val="80000"/>
              </a:lnSpc>
            </a:pPr>
            <a:r>
              <a:rPr lang="en-US" altLang="en-US" dirty="0">
                <a:ea typeface="ヒラギノ角ゴ Pro W3" pitchFamily="-112" charset="-128"/>
              </a:rPr>
              <a:t>While there is no direct evidence to support that terrorists use steganography, the techniques have been documented in some of their training materials.</a:t>
            </a:r>
          </a:p>
          <a:p>
            <a:pPr>
              <a:lnSpc>
                <a:spcPct val="80000"/>
              </a:lnSpc>
            </a:pPr>
            <a:r>
              <a:rPr lang="en-US" altLang="en-US" dirty="0">
                <a:ea typeface="ヒラギノ角ゴ Pro W3" pitchFamily="-112" charset="-128"/>
              </a:rPr>
              <a:t>Steganographic encoding can be used in many ways and through many different media. </a:t>
            </a:r>
          </a:p>
          <a:p>
            <a:pPr>
              <a:lnSpc>
                <a:spcPct val="80000"/>
              </a:lnSpc>
            </a:pPr>
            <a:endParaRPr lang="en-US" altLang="en-US" dirty="0">
              <a:ea typeface="ヒラギノ角ゴ Pro W3" pitchFamily="-112" charset="-128"/>
            </a:endParaRPr>
          </a:p>
          <a:p>
            <a:pPr>
              <a:lnSpc>
                <a:spcPct val="80000"/>
              </a:lnSpc>
            </a:pPr>
            <a:r>
              <a:rPr lang="en-US" altLang="en-US" dirty="0">
                <a:ea typeface="ヒラギノ角ゴ Pro W3" pitchFamily="-112" charset="-128"/>
              </a:rPr>
              <a:t>Some popular steganography detection tools include Stegdetect, StegSecret, StegSpy, and the family of SARC tools. All of these tools use detection techniques based upon the same principle, pattern detection. By looking for known steganographic encoding schemes or artifacts, they can potentially detect embedded data. Additionally steganography insertion tools can be used to attempt to decode images with suspected hidden messages. Invisible Ink is a small program for steganographic insertion of messages and then extraction of those messages, as illustrated here.</a:t>
            </a:r>
          </a:p>
          <a:p>
            <a:pPr>
              <a:lnSpc>
                <a:spcPct val="80000"/>
              </a:lnSpc>
            </a:pPr>
            <a:endParaRPr lang="en-US" altLang="en-US" sz="800" dirty="0">
              <a:ea typeface="ヒラギノ角ゴ Pro W3" pitchFamily="-112" charset="-128"/>
            </a:endParaRP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91AB7809-E34B-4C9C-B3AB-FE842D41E2CB}" type="slidenum">
              <a:rPr lang="en-US" altLang="en-US" smtClean="0"/>
              <a:pPr eaLnBrk="1" hangingPunct="1"/>
              <a:t>71</a:t>
            </a:fld>
            <a:endParaRPr lang="en-US" altLang="en-US" dirty="0" smtClean="0"/>
          </a:p>
        </p:txBody>
      </p:sp>
    </p:spTree>
    <p:extLst>
      <p:ext uri="{BB962C8B-B14F-4D97-AF65-F5344CB8AC3E}">
        <p14:creationId xmlns:p14="http://schemas.microsoft.com/office/powerpoint/2010/main" val="6715676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dirty="0">
                <a:ea typeface="ヒラギノ角ゴ Pro W3" pitchFamily="-112" charset="-128"/>
              </a:rPr>
              <a:t>Security + Objective 6.1g Steganography</a:t>
            </a:r>
          </a:p>
          <a:p>
            <a:pPr>
              <a:lnSpc>
                <a:spcPct val="80000"/>
              </a:lnSpc>
            </a:pPr>
            <a:endParaRPr lang="en-US" altLang="en-US" dirty="0">
              <a:ea typeface="ヒラギノ角ゴ Pro W3" pitchFamily="-112" charset="-128"/>
            </a:endParaRPr>
          </a:p>
          <a:p>
            <a:r>
              <a:rPr lang="en-US" b="0" i="0" u="none" strike="noStrike" kern="1200" baseline="0" dirty="0" smtClean="0">
                <a:solidFill>
                  <a:schemeClr val="tx1"/>
                </a:solidFill>
              </a:rPr>
              <a:t>The nature of the image files also makes a hidden message difficult to detect. While it is most common to hide messages inside images, they can also be hidden in video and audio files. </a:t>
            </a:r>
            <a:endParaRPr lang="en-US" altLang="en-US" dirty="0" smtClean="0">
              <a:ea typeface="ヒラギノ角ゴ Pro W3" pitchFamily="-112" charset="-128"/>
            </a:endParaRPr>
          </a:p>
          <a:p>
            <a:pPr>
              <a:lnSpc>
                <a:spcPct val="80000"/>
              </a:lnSpc>
            </a:pPr>
            <a:endParaRPr lang="en-US" altLang="en-US" dirty="0" smtClean="0">
              <a:ea typeface="ヒラギノ角ゴ Pro W3" pitchFamily="-112" charset="-128"/>
            </a:endParaRPr>
          </a:p>
          <a:p>
            <a:pPr>
              <a:lnSpc>
                <a:spcPct val="80000"/>
              </a:lnSpc>
            </a:pPr>
            <a:r>
              <a:rPr lang="en-US" altLang="en-US" dirty="0" smtClean="0">
                <a:ea typeface="ヒラギノ角ゴ Pro W3" pitchFamily="-112" charset="-128"/>
              </a:rPr>
              <a:t>The </a:t>
            </a:r>
            <a:r>
              <a:rPr lang="en-US" altLang="en-US" dirty="0">
                <a:ea typeface="ヒラギノ角ゴ Pro W3" pitchFamily="-112" charset="-128"/>
              </a:rPr>
              <a:t>data that is hidden in a steganographic message is frequently also encrypted, so that if it is discovered, the message will remain secure.</a:t>
            </a:r>
          </a:p>
          <a:p>
            <a:pPr>
              <a:lnSpc>
                <a:spcPct val="80000"/>
              </a:lnSpc>
            </a:pPr>
            <a:r>
              <a:rPr lang="en-US" altLang="en-US" dirty="0">
                <a:ea typeface="ヒラギノ角ゴ Pro W3" pitchFamily="-112" charset="-128"/>
              </a:rPr>
              <a:t>Steganography has many uses but the most publicized uses are to hide illegal material, often pornography, or allegedly for covert communication by terrorist networks.</a:t>
            </a:r>
          </a:p>
          <a:p>
            <a:pPr>
              <a:lnSpc>
                <a:spcPct val="80000"/>
              </a:lnSpc>
            </a:pPr>
            <a:endParaRPr lang="en-US" altLang="en-US" dirty="0">
              <a:ea typeface="ヒラギノ角ゴ Pro W3" pitchFamily="-112" charset="-128"/>
            </a:endParaRPr>
          </a:p>
          <a:p>
            <a:pPr>
              <a:lnSpc>
                <a:spcPct val="80000"/>
              </a:lnSpc>
            </a:pPr>
            <a:r>
              <a:rPr lang="en-US" altLang="en-US" dirty="0">
                <a:ea typeface="ヒラギノ角ゴ Pro W3" pitchFamily="-112" charset="-128"/>
              </a:rPr>
              <a:t>Some popular steganography detection tools include Stegdetect, StegSecret, StegSpy, and the family of SARC tools. All of these tools use detection techniques based upon the same principle, pattern detection. By looking for known steganographic encoding schemes or artifacts, they can potentially detect embedded data. Additionally steganography insertion tools can be used to attempt to decode images with suspected hidden messages. Invisible Ink is a small program for steganographic insertion of messages and then extraction of those messages, as illustrated here.</a:t>
            </a:r>
          </a:p>
          <a:p>
            <a:pPr>
              <a:lnSpc>
                <a:spcPct val="80000"/>
              </a:lnSpc>
            </a:pPr>
            <a:endParaRPr lang="en-US" altLang="en-US" dirty="0">
              <a:ea typeface="ヒラギノ角ゴ Pro W3" pitchFamily="-112" charset="-128"/>
            </a:endParaRPr>
          </a:p>
        </p:txBody>
      </p:sp>
      <p:sp>
        <p:nvSpPr>
          <p:cNvPr id="1402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91AB7809-E34B-4C9C-B3AB-FE842D41E2CB}" type="slidenum">
              <a:rPr lang="en-US" altLang="en-US" smtClean="0"/>
              <a:pPr eaLnBrk="1" hangingPunct="1"/>
              <a:t>72</a:t>
            </a:fld>
            <a:endParaRPr lang="en-US" altLang="en-US" dirty="0" smtClean="0"/>
          </a:p>
        </p:txBody>
      </p:sp>
    </p:spTree>
    <p:extLst>
      <p:ext uri="{BB962C8B-B14F-4D97-AF65-F5344CB8AC3E}">
        <p14:creationId xmlns:p14="http://schemas.microsoft.com/office/powerpoint/2010/main" val="412446254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Slide Image Placeholder 1"/>
          <p:cNvSpPr>
            <a:spLocks noGrp="1" noRot="1" noChangeAspect="1" noTextEdit="1"/>
          </p:cNvSpPr>
          <p:nvPr>
            <p:ph type="sldImg"/>
          </p:nvPr>
        </p:nvSpPr>
        <p:spPr>
          <a:ln/>
        </p:spPr>
      </p:sp>
      <p:sp>
        <p:nvSpPr>
          <p:cNvPr id="1413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413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D20FE73-5026-4B02-B78A-265F5DA2BD55}" type="slidenum">
              <a:rPr lang="en-US" altLang="en-US" smtClean="0"/>
              <a:pPr eaLnBrk="1" hangingPunct="1"/>
              <a:t>73</a:t>
            </a:fld>
            <a:endParaRPr lang="en-US" altLang="en-US" dirty="0" smtClean="0"/>
          </a:p>
        </p:txBody>
      </p:sp>
    </p:spTree>
    <p:extLst>
      <p:ext uri="{BB962C8B-B14F-4D97-AF65-F5344CB8AC3E}">
        <p14:creationId xmlns:p14="http://schemas.microsoft.com/office/powerpoint/2010/main" val="127084126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338" name="Slide Image Placeholder 1"/>
          <p:cNvSpPr>
            <a:spLocks noGrp="1" noRot="1" noChangeAspect="1" noTextEdit="1"/>
          </p:cNvSpPr>
          <p:nvPr>
            <p:ph type="sldImg"/>
          </p:nvPr>
        </p:nvSpPr>
        <p:spPr>
          <a:ln/>
        </p:spPr>
      </p:sp>
      <p:sp>
        <p:nvSpPr>
          <p:cNvPr id="1423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423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55D5E07-7071-4C5D-9091-D6416AAA37F8}" type="slidenum">
              <a:rPr lang="en-US" altLang="en-US" smtClean="0"/>
              <a:pPr eaLnBrk="1" hangingPunct="1"/>
              <a:t>74</a:t>
            </a:fld>
            <a:endParaRPr lang="en-US" altLang="en-US" dirty="0" smtClean="0"/>
          </a:p>
        </p:txBody>
      </p:sp>
    </p:spTree>
    <p:extLst>
      <p:ext uri="{BB962C8B-B14F-4D97-AF65-F5344CB8AC3E}">
        <p14:creationId xmlns:p14="http://schemas.microsoft.com/office/powerpoint/2010/main" val="1972014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10</a:t>
            </a:fld>
            <a:endParaRPr lang="en-US" altLang="en-US" dirty="0"/>
          </a:p>
        </p:txBody>
      </p:sp>
    </p:spTree>
    <p:extLst>
      <p:ext uri="{BB962C8B-B14F-4D97-AF65-F5344CB8AC3E}">
        <p14:creationId xmlns:p14="http://schemas.microsoft.com/office/powerpoint/2010/main" val="338383766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62" name="Slide Image Placeholder 1"/>
          <p:cNvSpPr>
            <a:spLocks noGrp="1" noRot="1" noChangeAspect="1" noTextEdit="1"/>
          </p:cNvSpPr>
          <p:nvPr>
            <p:ph type="sldImg"/>
          </p:nvPr>
        </p:nvSpPr>
        <p:spPr>
          <a:ln/>
        </p:spPr>
      </p:sp>
      <p:sp>
        <p:nvSpPr>
          <p:cNvPr id="14336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4336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C563916-ECDA-4377-8AB5-354DC0E2FB74}" type="slidenum">
              <a:rPr lang="en-US" altLang="en-US" smtClean="0"/>
              <a:pPr eaLnBrk="1" hangingPunct="1"/>
              <a:t>75</a:t>
            </a:fld>
            <a:endParaRPr lang="en-US" altLang="en-US" dirty="0" smtClean="0"/>
          </a:p>
        </p:txBody>
      </p:sp>
    </p:spTree>
    <p:extLst>
      <p:ext uri="{BB962C8B-B14F-4D97-AF65-F5344CB8AC3E}">
        <p14:creationId xmlns:p14="http://schemas.microsoft.com/office/powerpoint/2010/main" val="172508518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386" name="Slide Image Placeholder 1"/>
          <p:cNvSpPr>
            <a:spLocks noGrp="1" noRot="1" noChangeAspect="1" noTextEdit="1"/>
          </p:cNvSpPr>
          <p:nvPr>
            <p:ph type="sldImg"/>
          </p:nvPr>
        </p:nvSpPr>
        <p:spPr>
          <a:ln/>
        </p:spPr>
      </p:sp>
      <p:sp>
        <p:nvSpPr>
          <p:cNvPr id="14438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 Objective 2.8 Confidentiality</a:t>
            </a:r>
          </a:p>
          <a:p>
            <a:endParaRPr lang="en-US" altLang="en-US" dirty="0" smtClean="0">
              <a:ea typeface="ヒラギノ角ゴ Pro W3" pitchFamily="-112" charset="-128"/>
            </a:endParaRPr>
          </a:p>
          <a:p>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Confidentiality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typically comes to mind when the term </a:t>
            </a:r>
            <a:r>
              <a:rPr lang="en-US" sz="1200" b="0" i="1" u="none" strike="noStrike" kern="1200" baseline="0" dirty="0" smtClean="0">
                <a:solidFill>
                  <a:schemeClr val="tx1"/>
                </a:solidFill>
                <a:latin typeface="Arial" charset="0"/>
                <a:ea typeface="ヒラギノ角ゴ Pro W3" pitchFamily="-111" charset="-128"/>
                <a:cs typeface="ヒラギノ角ゴ Pro W3" pitchFamily="-111" charset="-128"/>
              </a:rPr>
              <a:t>security </a:t>
            </a:r>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is brought up. Confidentiality is the ability to keep some piece of data a secret. In the digital world, encryption excels at providing confidentiality. In most cases, symmetric encryption is favored because of its speed and because some asymmetric algorithms can significantly increase the size of the object being encrypted. Asymmetric cryptography also can be used to protect confidentiality, but its size and speed make it more efficient at protecting the confidentiality of small units for tasks such as electronic key exchange. In all cases, the strength of the algorithms and the length of the keys ensure the secrecy of the data in question.</a:t>
            </a:r>
            <a:endParaRPr lang="en-US" altLang="en-US" dirty="0" smtClean="0">
              <a:ea typeface="ヒラギノ角ゴ Pro W3" pitchFamily="-112" charset="-128"/>
            </a:endParaRPr>
          </a:p>
          <a:p>
            <a:endParaRPr lang="en-US" altLang="en-US" dirty="0" smtClean="0">
              <a:ea typeface="ヒラギノ角ゴ Pro W3" pitchFamily="-112" charset="-128"/>
            </a:endParaRPr>
          </a:p>
        </p:txBody>
      </p:sp>
      <p:sp>
        <p:nvSpPr>
          <p:cNvPr id="14438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EFB474C-80E5-4346-B668-0B9C7594F13F}" type="slidenum">
              <a:rPr lang="en-US" altLang="en-US" smtClean="0"/>
              <a:pPr eaLnBrk="1" hangingPunct="1"/>
              <a:t>76</a:t>
            </a:fld>
            <a:endParaRPr lang="en-US" altLang="en-US" dirty="0" smtClean="0"/>
          </a:p>
        </p:txBody>
      </p:sp>
    </p:spTree>
    <p:extLst>
      <p:ext uri="{BB962C8B-B14F-4D97-AF65-F5344CB8AC3E}">
        <p14:creationId xmlns:p14="http://schemas.microsoft.com/office/powerpoint/2010/main" val="77957034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410" name="Slide Image Placeholder 1"/>
          <p:cNvSpPr>
            <a:spLocks noGrp="1" noRot="1" noChangeAspect="1" noTextEdit="1"/>
          </p:cNvSpPr>
          <p:nvPr>
            <p:ph type="sldImg"/>
          </p:nvPr>
        </p:nvSpPr>
        <p:spPr>
          <a:ln/>
        </p:spPr>
      </p:sp>
      <p:sp>
        <p:nvSpPr>
          <p:cNvPr id="1454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 Objective 2.8 Integrity and Availability</a:t>
            </a:r>
          </a:p>
          <a:p>
            <a:endParaRPr lang="en-US" altLang="en-US" dirty="0" smtClean="0">
              <a:ea typeface="ヒラギノ角ゴ Pro W3" pitchFamily="-112" charset="-128"/>
            </a:endParaRPr>
          </a:p>
          <a:p>
            <a:r>
              <a:rPr lang="en-US" altLang="en-US" dirty="0" smtClean="0">
                <a:ea typeface="ヒラギノ角ゴ Pro W3" pitchFamily="-112" charset="-128"/>
              </a:rPr>
              <a:t>Integrity, better known as </a:t>
            </a:r>
            <a:r>
              <a:rPr lang="en-US" altLang="en-US" i="1" dirty="0" smtClean="0">
                <a:ea typeface="ヒラギノ角ゴ Pro W3" pitchFamily="-112" charset="-128"/>
              </a:rPr>
              <a:t>message integrity</a:t>
            </a:r>
            <a:r>
              <a:rPr lang="en-US" altLang="en-US" dirty="0" smtClean="0">
                <a:ea typeface="ヒラギノ角ゴ Pro W3" pitchFamily="-112" charset="-128"/>
              </a:rPr>
              <a:t>, is a crucial component of message security. When a message is sent, both the sender and recipient need to know that the message was not altered in transmission. This is especially important for legal contracts—recipients need to know that the contracts have not been altered. Signers also need a way to validate that a contract they sign will not be altered in the future.</a:t>
            </a:r>
          </a:p>
          <a:p>
            <a:endParaRPr lang="en-US" altLang="en-US" dirty="0" smtClean="0">
              <a:ea typeface="ヒラギノ角ゴ Pro W3" pitchFamily="-112" charset="-128"/>
            </a:endParaRPr>
          </a:p>
          <a:p>
            <a:r>
              <a:rPr lang="en-US" altLang="en-US" b="0" dirty="0" smtClean="0">
                <a:ea typeface="ヒラギノ角ゴ Pro W3" pitchFamily="-112" charset="-128"/>
              </a:rPr>
              <a:t>Note: Message </a:t>
            </a:r>
            <a:r>
              <a:rPr lang="en-US" altLang="en-US" dirty="0" smtClean="0">
                <a:ea typeface="ヒラギノ角ゴ Pro W3" pitchFamily="-112" charset="-128"/>
              </a:rPr>
              <a:t>integrity will become increasingly important as more commerce is conducted digitally. The ability to independently make sure that a document has not been tampered with is very important to commerce. More importantly, once the document is “signed” with a digital signature, it cannot be refuted that the person in question signed it.</a:t>
            </a:r>
          </a:p>
          <a:p>
            <a:endParaRPr lang="en-US" altLang="en-US" dirty="0" smtClean="0">
              <a:ea typeface="ヒラギノ角ゴ Pro W3" pitchFamily="-112" charset="-128"/>
            </a:endParaRPr>
          </a:p>
          <a:p>
            <a:r>
              <a:rPr lang="en-US" altLang="en-US" dirty="0" smtClean="0">
                <a:ea typeface="ヒラギノ角ゴ Pro W3" pitchFamily="-112" charset="-128"/>
              </a:rPr>
              <a:t>Integrity is provided with one-way hash functions and digital signatures. The hash functions compute the message digests, and this guarantees the integrity of the message by allowing easy testing to determine whether any part of the message has been changed. The message now has a computed function (the hash value) to tell the users to resend the message if it was intercepted and interfered with.</a:t>
            </a:r>
          </a:p>
          <a:p>
            <a:endParaRPr lang="en-US" altLang="en-US" dirty="0" smtClean="0">
              <a:ea typeface="ヒラギノ角ゴ Pro W3" pitchFamily="-112" charset="-128"/>
            </a:endParaRPr>
          </a:p>
        </p:txBody>
      </p:sp>
      <p:sp>
        <p:nvSpPr>
          <p:cNvPr id="1454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1F3D75D5-988A-4261-A2F2-0318837C52CC}" type="slidenum">
              <a:rPr lang="en-US" altLang="en-US" smtClean="0"/>
              <a:pPr eaLnBrk="1" hangingPunct="1"/>
              <a:t>77</a:t>
            </a:fld>
            <a:endParaRPr lang="en-US" altLang="en-US" dirty="0" smtClean="0"/>
          </a:p>
        </p:txBody>
      </p:sp>
    </p:spTree>
    <p:extLst>
      <p:ext uri="{BB962C8B-B14F-4D97-AF65-F5344CB8AC3E}">
        <p14:creationId xmlns:p14="http://schemas.microsoft.com/office/powerpoint/2010/main" val="30680926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Slide Image Placeholder 1"/>
          <p:cNvSpPr>
            <a:spLocks noGrp="1" noRot="1" noChangeAspect="1" noTextEdit="1"/>
          </p:cNvSpPr>
          <p:nvPr>
            <p:ph type="sldImg"/>
          </p:nvPr>
        </p:nvSpPr>
        <p:spPr>
          <a:ln/>
        </p:spPr>
      </p:sp>
      <p:sp>
        <p:nvSpPr>
          <p:cNvPr id="14745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ea typeface="ヒラギノ角ゴ Pro W3" pitchFamily="-112" charset="-128"/>
            </a:endParaRPr>
          </a:p>
        </p:txBody>
      </p:sp>
      <p:sp>
        <p:nvSpPr>
          <p:cNvPr id="14746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5B8387C-2D98-4DF4-AB64-6053DB837815}" type="slidenum">
              <a:rPr lang="en-US" altLang="en-US" smtClean="0"/>
              <a:pPr eaLnBrk="1" hangingPunct="1"/>
              <a:t>78</a:t>
            </a:fld>
            <a:endParaRPr lang="en-US" altLang="en-US" dirty="0" smtClean="0"/>
          </a:p>
        </p:txBody>
      </p:sp>
    </p:spTree>
    <p:extLst>
      <p:ext uri="{BB962C8B-B14F-4D97-AF65-F5344CB8AC3E}">
        <p14:creationId xmlns:p14="http://schemas.microsoft.com/office/powerpoint/2010/main" val="198718230"/>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Slide Image Placeholder 1"/>
          <p:cNvSpPr>
            <a:spLocks noGrp="1" noRot="1" noChangeAspect="1" noTextEdit="1"/>
          </p:cNvSpPr>
          <p:nvPr>
            <p:ph type="sldImg"/>
          </p:nvPr>
        </p:nvSpPr>
        <p:spPr>
          <a:ln/>
        </p:spPr>
      </p:sp>
      <p:sp>
        <p:nvSpPr>
          <p:cNvPr id="1464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 Objective 6.1d Non-repudiation</a:t>
            </a:r>
          </a:p>
          <a:p>
            <a:r>
              <a:rPr lang="en-US" altLang="en-US" dirty="0" smtClean="0">
                <a:ea typeface="ヒラギノ角ゴ Pro W3" pitchFamily="-112" charset="-128"/>
              </a:rPr>
              <a:t>An item of some confusion, the concept of nonrepudiation is actually fairly simple. Nonrepudiation means that the message sender cannot later deny that they sent the message. This is important in electronic exchanges of data, because of the lack of face-to-face meetings. Nonrepudiation is based upon public key cryptography and the principle of only you knowing your private key. The presence of a message signed by you, using your private key, which nobody else should know, is an example of nonrepudiation. When a third party can check your signature using your public key, that disproves any claim that you were not the one who actually sent the message. Nonrepudiation is tied to asymmetric cryptography and cannot be implemented with symmetric algorithms.</a:t>
            </a:r>
          </a:p>
          <a:p>
            <a:endParaRPr lang="en-US" altLang="en-US" dirty="0" smtClean="0">
              <a:ea typeface="ヒラギノ角ゴ Pro W3" pitchFamily="-112" charset="-128"/>
            </a:endParaRP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Tech Tip: HOTP</a:t>
            </a:r>
          </a:p>
          <a:p>
            <a:r>
              <a:rPr lang="en-US" sz="1200" b="0" i="0" u="none" strike="noStrike" kern="1200" baseline="0" dirty="0" smtClean="0">
                <a:solidFill>
                  <a:schemeClr val="tx1"/>
                </a:solidFill>
                <a:latin typeface="Arial" charset="0"/>
                <a:ea typeface="ヒラギノ角ゴ Pro W3" pitchFamily="-111" charset="-128"/>
                <a:cs typeface="ヒラギノ角ゴ Pro W3" pitchFamily="-111" charset="-128"/>
              </a:rPr>
              <a:t>An HMAC-based One-Time Password (HOTP) algorithm is a key component of the Open Authentication Initiative (OATH). YubiKey is a hardware implementation of HOTP that has significant use.</a:t>
            </a:r>
            <a:endParaRPr lang="en-US" altLang="en-US" i="0" dirty="0" smtClean="0">
              <a:ea typeface="ヒラギノ角ゴ Pro W3" pitchFamily="-112" charset="-128"/>
            </a:endParaRPr>
          </a:p>
        </p:txBody>
      </p:sp>
      <p:sp>
        <p:nvSpPr>
          <p:cNvPr id="1464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4D15513F-7A89-4102-AADB-5D0FC910BF0F}" type="slidenum">
              <a:rPr lang="en-US" altLang="en-US" smtClean="0"/>
              <a:pPr eaLnBrk="1" hangingPunct="1"/>
              <a:t>79</a:t>
            </a:fld>
            <a:endParaRPr lang="en-US" altLang="en-US" dirty="0" smtClean="0"/>
          </a:p>
        </p:txBody>
      </p:sp>
    </p:spTree>
    <p:extLst>
      <p:ext uri="{BB962C8B-B14F-4D97-AF65-F5344CB8AC3E}">
        <p14:creationId xmlns:p14="http://schemas.microsoft.com/office/powerpoint/2010/main" val="426753205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80</a:t>
            </a:fld>
            <a:endParaRPr lang="en-US" altLang="en-US" dirty="0"/>
          </a:p>
        </p:txBody>
      </p:sp>
    </p:spTree>
    <p:extLst>
      <p:ext uri="{BB962C8B-B14F-4D97-AF65-F5344CB8AC3E}">
        <p14:creationId xmlns:p14="http://schemas.microsoft.com/office/powerpoint/2010/main" val="237586418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81</a:t>
            </a:fld>
            <a:endParaRPr lang="en-US" altLang="en-US" dirty="0"/>
          </a:p>
        </p:txBody>
      </p:sp>
    </p:spTree>
    <p:extLst>
      <p:ext uri="{BB962C8B-B14F-4D97-AF65-F5344CB8AC3E}">
        <p14:creationId xmlns:p14="http://schemas.microsoft.com/office/powerpoint/2010/main" val="122011367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2" name="Slide Image Placeholder 1"/>
          <p:cNvSpPr>
            <a:spLocks noGrp="1" noRot="1" noChangeAspect="1" noTextEdit="1"/>
          </p:cNvSpPr>
          <p:nvPr>
            <p:ph type="sldImg"/>
          </p:nvPr>
        </p:nvSpPr>
        <p:spPr>
          <a:ln/>
        </p:spPr>
      </p:sp>
      <p:sp>
        <p:nvSpPr>
          <p:cNvPr id="1484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a:ea typeface="ヒラギノ角ゴ Pro W3" pitchFamily="-112" charset="-128"/>
              </a:rPr>
              <a:t>In many cases, that information is locked up until the cryptography can be broken, and as you have read, that could be millennia. This has raised the topic of </a:t>
            </a:r>
            <a:r>
              <a:rPr lang="en-US" altLang="en-US" u="sng" dirty="0">
                <a:ea typeface="ヒラギノ角ゴ Pro W3" pitchFamily="-112" charset="-128"/>
              </a:rPr>
              <a:t>key escrow</a:t>
            </a:r>
            <a:r>
              <a:rPr lang="en-US" altLang="en-US" dirty="0">
                <a:ea typeface="ヒラギノ角ゴ Pro W3" pitchFamily="-112" charset="-128"/>
              </a:rPr>
              <a:t>, or keeping a copy of the encryption key with a trusted third party. </a:t>
            </a:r>
          </a:p>
          <a:p>
            <a:r>
              <a:rPr lang="en-US" altLang="en-US" dirty="0">
                <a:ea typeface="ヒラギノ角ゴ Pro W3" pitchFamily="-112" charset="-128"/>
              </a:rPr>
              <a:t>Theoretically, this third party would only release your key to you or your official designate on the event of your being unable to get the key yourself.</a:t>
            </a:r>
          </a:p>
          <a:p>
            <a:r>
              <a:rPr lang="en-US" altLang="en-US" dirty="0">
                <a:ea typeface="ヒラギノ角ゴ Pro W3" pitchFamily="-112" charset="-128"/>
              </a:rPr>
              <a:t> However, just as the old saying from Benjamin Franklin goes, “Three may keep a secret if two of them are dead</a:t>
            </a:r>
            <a:r>
              <a:rPr lang="en-US" altLang="en-US" dirty="0" smtClean="0">
                <a:ea typeface="ヒラギノ角ゴ Pro W3" pitchFamily="-112" charset="-128"/>
              </a:rPr>
              <a:t>.”  </a:t>
            </a:r>
            <a:r>
              <a:rPr lang="en-US" altLang="en-US" dirty="0">
                <a:ea typeface="ヒラギノ角ゴ Pro W3" pitchFamily="-112" charset="-128"/>
              </a:rPr>
              <a:t>Anytime more than one copy of the key exists, the security of the system is broken. </a:t>
            </a:r>
            <a:r>
              <a:rPr lang="en-US" altLang="en-US" dirty="0" smtClean="0">
                <a:ea typeface="ヒラギノ角ゴ Pro W3" pitchFamily="-112" charset="-128"/>
              </a:rPr>
              <a:t>The </a:t>
            </a:r>
            <a:r>
              <a:rPr lang="en-US" altLang="en-US" dirty="0">
                <a:ea typeface="ヒラギノ角ゴ Pro W3" pitchFamily="-112" charset="-128"/>
              </a:rPr>
              <a:t>extent of the insecurity of key escrow is a subject open to debate, and will be hotly contest in the years to come.</a:t>
            </a:r>
          </a:p>
          <a:p>
            <a:r>
              <a:rPr lang="en-US" altLang="en-US" dirty="0">
                <a:ea typeface="ヒラギノ角ゴ Pro W3" pitchFamily="-112" charset="-128"/>
              </a:rPr>
              <a:t>Additionally, with computer technology being miniaturized into smartphones and other relatively inexpensive devices, criminals and other ill-willed people have begun using cryptography to conceal communications and business dealings from law enforcement agencies</a:t>
            </a:r>
            <a:r>
              <a:rPr lang="en-US" altLang="en-US" dirty="0" smtClean="0">
                <a:ea typeface="ヒラギノ角ゴ Pro W3" pitchFamily="-112" charset="-128"/>
              </a:rPr>
              <a:t>. Because </a:t>
            </a:r>
            <a:r>
              <a:rPr lang="en-US" altLang="en-US" dirty="0">
                <a:ea typeface="ヒラギノ角ゴ Pro W3" pitchFamily="-112" charset="-128"/>
              </a:rPr>
              <a:t>law enforcement agencies have not been able to break the encryption in many cases, government agencies have begun asking for mandatory key escrow legislation. </a:t>
            </a:r>
          </a:p>
          <a:p>
            <a:pPr>
              <a:lnSpc>
                <a:spcPct val="80000"/>
              </a:lnSpc>
            </a:pPr>
            <a:endParaRPr lang="en-US" altLang="en-US" sz="1000" dirty="0">
              <a:ea typeface="ヒラギノ角ゴ Pro W3" pitchFamily="-112" charset="-128"/>
            </a:endParaRPr>
          </a:p>
        </p:txBody>
      </p:sp>
      <p:sp>
        <p:nvSpPr>
          <p:cNvPr id="1484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A5CA179A-DFD0-4010-948D-A354A82EF3BE}" type="slidenum">
              <a:rPr lang="en-US" altLang="en-US" smtClean="0"/>
              <a:pPr eaLnBrk="1" hangingPunct="1"/>
              <a:t>82</a:t>
            </a:fld>
            <a:endParaRPr lang="en-US" altLang="en-US" dirty="0" smtClean="0"/>
          </a:p>
        </p:txBody>
      </p:sp>
    </p:spTree>
    <p:extLst>
      <p:ext uri="{BB962C8B-B14F-4D97-AF65-F5344CB8AC3E}">
        <p14:creationId xmlns:p14="http://schemas.microsoft.com/office/powerpoint/2010/main" val="254234703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83</a:t>
            </a:fld>
            <a:endParaRPr lang="en-US" altLang="en-US" dirty="0"/>
          </a:p>
        </p:txBody>
      </p:sp>
    </p:spTree>
    <p:extLst>
      <p:ext uri="{BB962C8B-B14F-4D97-AF65-F5344CB8AC3E}">
        <p14:creationId xmlns:p14="http://schemas.microsoft.com/office/powerpoint/2010/main" val="1413543835"/>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84</a:t>
            </a:fld>
            <a:endParaRPr lang="en-US" altLang="en-US" dirty="0"/>
          </a:p>
        </p:txBody>
      </p:sp>
    </p:spTree>
    <p:extLst>
      <p:ext uri="{BB962C8B-B14F-4D97-AF65-F5344CB8AC3E}">
        <p14:creationId xmlns:p14="http://schemas.microsoft.com/office/powerpoint/2010/main" val="67464571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11</a:t>
            </a:fld>
            <a:endParaRPr lang="en-US" altLang="en-US" dirty="0"/>
          </a:p>
        </p:txBody>
      </p:sp>
    </p:spTree>
    <p:extLst>
      <p:ext uri="{BB962C8B-B14F-4D97-AF65-F5344CB8AC3E}">
        <p14:creationId xmlns:p14="http://schemas.microsoft.com/office/powerpoint/2010/main" val="25511038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85</a:t>
            </a:fld>
            <a:endParaRPr lang="en-US" altLang="en-US" dirty="0"/>
          </a:p>
        </p:txBody>
      </p:sp>
    </p:spTree>
    <p:extLst>
      <p:ext uri="{BB962C8B-B14F-4D97-AF65-F5344CB8AC3E}">
        <p14:creationId xmlns:p14="http://schemas.microsoft.com/office/powerpoint/2010/main" val="3286343128"/>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86</a:t>
            </a:fld>
            <a:endParaRPr lang="en-US" altLang="en-US" dirty="0"/>
          </a:p>
        </p:txBody>
      </p:sp>
    </p:spTree>
    <p:extLst>
      <p:ext uri="{BB962C8B-B14F-4D97-AF65-F5344CB8AC3E}">
        <p14:creationId xmlns:p14="http://schemas.microsoft.com/office/powerpoint/2010/main" val="141265576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87</a:t>
            </a:fld>
            <a:endParaRPr lang="en-US" altLang="en-US" dirty="0"/>
          </a:p>
        </p:txBody>
      </p:sp>
    </p:spTree>
    <p:extLst>
      <p:ext uri="{BB962C8B-B14F-4D97-AF65-F5344CB8AC3E}">
        <p14:creationId xmlns:p14="http://schemas.microsoft.com/office/powerpoint/2010/main" val="8020673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506" name="Slide Image Placeholder 1"/>
          <p:cNvSpPr>
            <a:spLocks noGrp="1" noRot="1" noChangeAspect="1" noTextEdit="1"/>
          </p:cNvSpPr>
          <p:nvPr>
            <p:ph type="sldImg"/>
          </p:nvPr>
        </p:nvSpPr>
        <p:spPr>
          <a:ln/>
        </p:spPr>
      </p:sp>
      <p:sp>
        <p:nvSpPr>
          <p:cNvPr id="14950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dirty="0" smtClean="0">
                <a:ea typeface="ヒラギノ角ゴ Pro W3" pitchFamily="-112" charset="-128"/>
              </a:rPr>
              <a:t>Security + Objective 6.1h Digital Signatures</a:t>
            </a:r>
          </a:p>
          <a:p>
            <a:pPr>
              <a:lnSpc>
                <a:spcPct val="90000"/>
              </a:lnSpc>
            </a:pPr>
            <a:endParaRPr lang="en-US" altLang="en-US" dirty="0" smtClean="0">
              <a:ea typeface="ヒラギノ角ゴ Pro W3" pitchFamily="-112" charset="-128"/>
            </a:endParaRPr>
          </a:p>
          <a:p>
            <a:pPr>
              <a:lnSpc>
                <a:spcPct val="90000"/>
              </a:lnSpc>
            </a:pPr>
            <a:r>
              <a:rPr lang="en-US" altLang="en-US" dirty="0" smtClean="0">
                <a:ea typeface="ヒラギノ角ゴ Pro W3" pitchFamily="-112" charset="-128"/>
              </a:rPr>
              <a:t>Unprotected digital documents are very easy for anyone to change. </a:t>
            </a:r>
          </a:p>
          <a:p>
            <a:pPr>
              <a:lnSpc>
                <a:spcPct val="90000"/>
              </a:lnSpc>
            </a:pPr>
            <a:r>
              <a:rPr lang="en-US" altLang="en-US" dirty="0" smtClean="0">
                <a:ea typeface="ヒラギノ角ゴ Pro W3" pitchFamily="-112" charset="-128"/>
              </a:rPr>
              <a:t>If a document is edited after an individual signs it, it is important that any modification can be detected. </a:t>
            </a:r>
          </a:p>
          <a:p>
            <a:pPr>
              <a:lnSpc>
                <a:spcPct val="90000"/>
              </a:lnSpc>
            </a:pPr>
            <a:r>
              <a:rPr lang="en-US" altLang="en-US" dirty="0" smtClean="0">
                <a:ea typeface="ヒラギノ角ゴ Pro W3" pitchFamily="-112" charset="-128"/>
              </a:rPr>
              <a:t>To protect against document editing, hashing functions are used to create a digest of the message that is unique and easily reproducible by both parties. This ensures that the message integrity is complete.</a:t>
            </a:r>
          </a:p>
          <a:p>
            <a:pPr>
              <a:lnSpc>
                <a:spcPct val="90000"/>
              </a:lnSpc>
            </a:pPr>
            <a:r>
              <a:rPr lang="en-US" altLang="en-US" dirty="0" smtClean="0">
                <a:ea typeface="ヒラギノ角ゴ Pro W3" pitchFamily="-112" charset="-128"/>
              </a:rPr>
              <a:t>The properties of asymmetric encryption allow anyone to use a person’s public key to generate a message that can be read only by that person, as this person is theoretically the only one with access to the private key. In the case of digital signatures, this process works exactly in reverse. When a user can decrypt the hash with the public key of the originator, that user knows that the hash was encrypted by the corresponding private key. This use of asymmetric encryption is a good example of nonrepudiation, because only the signer would have access to the private key. This is how digital signatures work, by using integrity and nonrepudiation to prove not only that the right person signed the digital document, but also that the digital document was not altered after being signed.</a:t>
            </a:r>
          </a:p>
          <a:p>
            <a:pPr>
              <a:lnSpc>
                <a:spcPct val="90000"/>
              </a:lnSpc>
            </a:pPr>
            <a:endParaRPr lang="en-US" altLang="en-US" dirty="0" smtClean="0">
              <a:ea typeface="ヒラギノ角ゴ Pro W3" pitchFamily="-112" charset="-128"/>
            </a:endParaRPr>
          </a:p>
        </p:txBody>
      </p:sp>
      <p:sp>
        <p:nvSpPr>
          <p:cNvPr id="14950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78B1515F-3FE1-40D7-8F4A-69CDFA5ABEFD}" type="slidenum">
              <a:rPr lang="en-US" altLang="en-US" smtClean="0"/>
              <a:pPr eaLnBrk="1" hangingPunct="1"/>
              <a:t>88</a:t>
            </a:fld>
            <a:endParaRPr lang="en-US" altLang="en-US" dirty="0" smtClean="0"/>
          </a:p>
        </p:txBody>
      </p:sp>
    </p:spTree>
    <p:extLst>
      <p:ext uri="{BB962C8B-B14F-4D97-AF65-F5344CB8AC3E}">
        <p14:creationId xmlns:p14="http://schemas.microsoft.com/office/powerpoint/2010/main" val="271214882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dirty="0">
                <a:ea typeface="ヒラギノ角ゴ Pro W3" pitchFamily="-112" charset="-128"/>
              </a:rPr>
              <a:t>This is a broad area, but the most concentrated focus is on preventing piracy of software or digital content. </a:t>
            </a:r>
          </a:p>
          <a:p>
            <a:pPr>
              <a:lnSpc>
                <a:spcPct val="80000"/>
              </a:lnSpc>
            </a:pPr>
            <a:r>
              <a:rPr lang="en-US" altLang="en-US" dirty="0">
                <a:ea typeface="ヒラギノ角ゴ Pro W3" pitchFamily="-112" charset="-128"/>
              </a:rPr>
              <a:t>Before easy access to computers, or the “digital revolution,” the content we came in contact with was analog or print based</a:t>
            </a:r>
          </a:p>
          <a:p>
            <a:pPr>
              <a:lnSpc>
                <a:spcPct val="80000"/>
              </a:lnSpc>
            </a:pPr>
            <a:r>
              <a:rPr lang="en-US" altLang="en-US" dirty="0">
                <a:ea typeface="ヒラギノ角ゴ Pro W3" pitchFamily="-112" charset="-128"/>
              </a:rPr>
              <a:t>A common example of DRM that is mostly successful is the broadcast stream of digital satellite TV. </a:t>
            </a:r>
          </a:p>
          <a:p>
            <a:pPr>
              <a:lnSpc>
                <a:spcPct val="80000"/>
              </a:lnSpc>
            </a:pPr>
            <a:r>
              <a:rPr lang="en-US" altLang="en-US" dirty="0">
                <a:ea typeface="ヒラギノ角ゴ Pro W3" pitchFamily="-112" charset="-128"/>
              </a:rPr>
              <a:t>Since the signal is beamed from space to every home in North America, the satellite TV provider must be able to protect the signal so that it can charge people to receive it. </a:t>
            </a:r>
          </a:p>
          <a:p>
            <a:pPr>
              <a:lnSpc>
                <a:spcPct val="80000"/>
              </a:lnSpc>
            </a:pPr>
            <a:r>
              <a:rPr lang="en-US" altLang="en-US" dirty="0">
                <a:ea typeface="ヒラギノ角ゴ Pro W3" pitchFamily="-112" charset="-128"/>
              </a:rPr>
              <a:t>Smartcards are employed to securely hold the decryption keys that allow access to some or all of the content in the stream. </a:t>
            </a:r>
          </a:p>
          <a:p>
            <a:pPr>
              <a:lnSpc>
                <a:spcPct val="80000"/>
              </a:lnSpc>
            </a:pPr>
            <a:r>
              <a:rPr lang="en-US" altLang="en-US" dirty="0">
                <a:ea typeface="ヒラギノ角ゴ Pro W3" pitchFamily="-112" charset="-128"/>
              </a:rPr>
              <a:t>This system has been cracked several times, allowing a subset of users free access to the content; however, the satellite TV providers learned from their early mistakes and upgraded new smartcards to correct the old problems.</a:t>
            </a:r>
          </a:p>
          <a:p>
            <a:pPr>
              <a:lnSpc>
                <a:spcPct val="80000"/>
              </a:lnSpc>
            </a:pPr>
            <a:endParaRPr lang="en-US" altLang="en-US" dirty="0">
              <a:ea typeface="ヒラギノ角ゴ Pro W3" pitchFamily="-112" charset="-128"/>
            </a:endParaRPr>
          </a:p>
          <a:p>
            <a:pPr>
              <a:lnSpc>
                <a:spcPct val="80000"/>
              </a:lnSpc>
            </a:pPr>
            <a:r>
              <a:rPr lang="en-US" altLang="en-US" dirty="0">
                <a:ea typeface="ヒラギノ角ゴ Pro W3" pitchFamily="-112" charset="-128"/>
              </a:rPr>
              <a:t>Similar to companies that provide satellite TV service, companies that provide SaaS rely on a subscription basis for profitability.</a:t>
            </a:r>
          </a:p>
          <a:p>
            <a:pPr>
              <a:lnSpc>
                <a:spcPct val="80000"/>
              </a:lnSpc>
            </a:pPr>
            <a:r>
              <a:rPr lang="en-US" altLang="en-US" dirty="0">
                <a:ea typeface="ヒラギノ角ゴ Pro W3" pitchFamily="-112" charset="-128"/>
              </a:rPr>
              <a:t> If someone could pay for a single license and then distribute that to hundreds of employees, the provider would soon go out of business. </a:t>
            </a:r>
          </a:p>
          <a:p>
            <a:pPr>
              <a:lnSpc>
                <a:spcPct val="80000"/>
              </a:lnSpc>
            </a:pPr>
            <a:r>
              <a:rPr lang="en-US" altLang="en-US" dirty="0">
                <a:ea typeface="ヒラギノ角ゴ Pro W3" pitchFamily="-112" charset="-128"/>
              </a:rPr>
              <a:t>Many systems in the past have been cracked because the key was housed inside the software. </a:t>
            </a:r>
          </a:p>
          <a:p>
            <a:pPr>
              <a:lnSpc>
                <a:spcPct val="80000"/>
              </a:lnSpc>
            </a:pPr>
            <a:r>
              <a:rPr lang="en-US" altLang="en-US" dirty="0">
                <a:ea typeface="ヒラギノ角ゴ Pro W3" pitchFamily="-112" charset="-128"/>
              </a:rPr>
              <a:t>Another example is hardware token USB keys that must be inserted into the machine for the software to decrypt and run. </a:t>
            </a:r>
          </a:p>
          <a:p>
            <a:pPr>
              <a:lnSpc>
                <a:spcPct val="80000"/>
              </a:lnSpc>
            </a:pPr>
            <a:r>
              <a:rPr lang="en-US" altLang="en-US" dirty="0">
                <a:ea typeface="ヒラギノ角ゴ Pro W3" pitchFamily="-112" charset="-128"/>
              </a:rPr>
              <a:t>Placing the keys in hardware makes an attack to retrieve them much harder, a concept that is employed in the Trusted Platform Module; in fact, one of the primary complaints against the TPM is its ability to enforce DRM restrictions.</a:t>
            </a:r>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E6D39686-59F6-4DC5-B4E2-9E95471F2027}" type="slidenum">
              <a:rPr lang="en-US" altLang="en-US" smtClean="0"/>
              <a:pPr eaLnBrk="1" hangingPunct="1"/>
              <a:t>89</a:t>
            </a:fld>
            <a:endParaRPr lang="en-US" altLang="en-US" dirty="0" smtClean="0"/>
          </a:p>
        </p:txBody>
      </p:sp>
    </p:spTree>
    <p:extLst>
      <p:ext uri="{BB962C8B-B14F-4D97-AF65-F5344CB8AC3E}">
        <p14:creationId xmlns:p14="http://schemas.microsoft.com/office/powerpoint/2010/main" val="1070187430"/>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554" name="Slide Image Placeholder 1"/>
          <p:cNvSpPr>
            <a:spLocks noGrp="1" noRot="1" noChangeAspect="1" noTextEdit="1"/>
          </p:cNvSpPr>
          <p:nvPr>
            <p:ph type="sldImg"/>
          </p:nvPr>
        </p:nvSpPr>
        <p:spPr>
          <a:ln/>
        </p:spPr>
      </p:sp>
      <p:sp>
        <p:nvSpPr>
          <p:cNvPr id="15155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80000"/>
              </a:lnSpc>
            </a:pPr>
            <a:r>
              <a:rPr lang="en-US" altLang="en-US" sz="900" dirty="0">
                <a:ea typeface="ヒラギノ角ゴ Pro W3" pitchFamily="-112" charset="-128"/>
              </a:rPr>
              <a:t>Security+ Objective 6.2q PGP</a:t>
            </a:r>
          </a:p>
          <a:p>
            <a:pPr>
              <a:lnSpc>
                <a:spcPct val="80000"/>
              </a:lnSpc>
            </a:pPr>
            <a:r>
              <a:rPr lang="en-US" altLang="en-US" sz="900" i="1" dirty="0">
                <a:ea typeface="ヒラギノ角ゴ Pro W3" pitchFamily="-112" charset="-128"/>
              </a:rPr>
              <a:t>Pretty Good Privacy (PGP)</a:t>
            </a:r>
            <a:r>
              <a:rPr lang="en-US" altLang="en-US" sz="900" dirty="0">
                <a:ea typeface="ヒラギノ角ゴ Pro W3" pitchFamily="-112" charset="-128"/>
              </a:rPr>
              <a:t> is mentioned in this book because it is a useful protocol suite. Created by Philip Zimmermann in 1991, it passed through several versions that were available for free under a noncommercial license. </a:t>
            </a:r>
          </a:p>
          <a:p>
            <a:pPr>
              <a:lnSpc>
                <a:spcPct val="80000"/>
              </a:lnSpc>
            </a:pPr>
            <a:r>
              <a:rPr lang="en-US" altLang="en-US" sz="900" dirty="0">
                <a:ea typeface="ヒラギノ角ゴ Pro W3" pitchFamily="-112" charset="-128"/>
              </a:rPr>
              <a:t>PGP applications can be plugged into popular e-mail programs to handle the majority of day-to-day encryption tasks using a combination of symmetric and asymmetric encryption protocols. </a:t>
            </a:r>
          </a:p>
          <a:p>
            <a:pPr>
              <a:lnSpc>
                <a:spcPct val="80000"/>
              </a:lnSpc>
            </a:pPr>
            <a:r>
              <a:rPr lang="en-US" altLang="en-US" sz="900" dirty="0">
                <a:ea typeface="ヒラギノ角ゴ Pro W3" pitchFamily="-112" charset="-128"/>
              </a:rPr>
              <a:t>One of the unique features of PGP is its ability to use both symmetric and asymmetric encryption methods, accessing the strengths of each method and avoiding the weaknesses of each as well. Symmetric keys are used for bulk encryption, taking advantage of the speed and efficiency of symmetric encryption. The symmetric keys are passed using asymmetric methods, capitalizing on the flexibility of this method. PGP is now sold as a commercial application, with home and corporate versions. Depending on the version, PGP can perform file encryption, whole disk encryption, and public key encryption to protect e-mail.</a:t>
            </a:r>
          </a:p>
          <a:p>
            <a:pPr>
              <a:lnSpc>
                <a:spcPct val="80000"/>
              </a:lnSpc>
            </a:pPr>
            <a:r>
              <a:rPr lang="en-US" altLang="en-US" sz="900" dirty="0">
                <a:ea typeface="ヒラギノ角ゴ Pro W3" pitchFamily="-112" charset="-128"/>
              </a:rPr>
              <a:t>Begin Cross Check Sidebar</a:t>
            </a:r>
          </a:p>
          <a:p>
            <a:pPr>
              <a:lnSpc>
                <a:spcPct val="80000"/>
              </a:lnSpc>
            </a:pPr>
            <a:r>
              <a:rPr lang="en-US" altLang="en-US" sz="900" i="1" dirty="0">
                <a:ea typeface="ヒラギノ角ゴ Pro W3" pitchFamily="-112" charset="-128"/>
              </a:rPr>
              <a:t>TrueCrypt</a:t>
            </a:r>
            <a:r>
              <a:rPr lang="en-US" altLang="en-US" sz="900" dirty="0">
                <a:ea typeface="ヒラギノ角ゴ Pro W3" pitchFamily="-112" charset="-128"/>
              </a:rPr>
              <a:t> is an open source solution for encryption. It is designed for symmetric disk-based encryption of your files. It features AES ciphers and the ability to create a </a:t>
            </a:r>
            <a:r>
              <a:rPr lang="en-US" altLang="en-US" sz="900" i="1" dirty="0">
                <a:ea typeface="ヒラギノ角ゴ Pro W3" pitchFamily="-112" charset="-128"/>
              </a:rPr>
              <a:t>deniable</a:t>
            </a:r>
            <a:r>
              <a:rPr lang="en-US" altLang="en-US" sz="900" dirty="0">
                <a:ea typeface="ヒラギノ角ゴ Pro W3" pitchFamily="-112" charset="-128"/>
              </a:rPr>
              <a:t> </a:t>
            </a:r>
            <a:r>
              <a:rPr lang="en-US" altLang="en-US" sz="900" i="1" dirty="0">
                <a:ea typeface="ヒラギノ角ゴ Pro W3" pitchFamily="-112" charset="-128"/>
              </a:rPr>
              <a:t>volume</a:t>
            </a:r>
            <a:r>
              <a:rPr lang="en-US" altLang="en-US" sz="900" dirty="0">
                <a:ea typeface="ヒラギノ角ゴ Pro W3" pitchFamily="-112" charset="-128"/>
              </a:rPr>
              <a:t>, encryption stored within encryption so that volume cannot be reliably detected. TrueCrypt can perform file encryption and whole disk encryption. Whole disk encryption encrypts the entire hard drive of a computer, including the operating system.</a:t>
            </a:r>
          </a:p>
          <a:p>
            <a:pPr>
              <a:lnSpc>
                <a:spcPct val="80000"/>
              </a:lnSpc>
            </a:pPr>
            <a:r>
              <a:rPr lang="en-US" altLang="en-US" sz="900" i="1" dirty="0">
                <a:ea typeface="ヒラギノ角ゴ Pro W3" pitchFamily="-112" charset="-128"/>
              </a:rPr>
              <a:t>FreeOTFE</a:t>
            </a:r>
            <a:r>
              <a:rPr lang="en-US" altLang="en-US" sz="900" dirty="0">
                <a:ea typeface="ヒラギノ角ゴ Pro W3" pitchFamily="-112" charset="-128"/>
              </a:rPr>
              <a:t> is similar to TrueCrypt. It offers “on-the-fly” disk encryption as an open source, freely downloadable application. It can encrypt files up to entire disks with several popular ciphers, including AES.</a:t>
            </a:r>
          </a:p>
          <a:p>
            <a:pPr>
              <a:lnSpc>
                <a:spcPct val="80000"/>
              </a:lnSpc>
            </a:pPr>
            <a:r>
              <a:rPr lang="en-US" altLang="en-US" sz="900" i="1" dirty="0">
                <a:ea typeface="ヒラギノ角ゴ Pro W3" pitchFamily="-112" charset="-128"/>
              </a:rPr>
              <a:t>GnuPG</a:t>
            </a:r>
            <a:r>
              <a:rPr lang="en-US" altLang="en-US" sz="900" dirty="0">
                <a:ea typeface="ヒラギノ角ゴ Pro W3" pitchFamily="-112" charset="-128"/>
              </a:rPr>
              <a:t>, or </a:t>
            </a:r>
            <a:r>
              <a:rPr lang="en-US" altLang="en-US" sz="900" i="1" dirty="0">
                <a:ea typeface="ヒラギノ角ゴ Pro W3" pitchFamily="-112" charset="-128"/>
              </a:rPr>
              <a:t>Gnu Privacy Guard</a:t>
            </a:r>
            <a:r>
              <a:rPr lang="en-US" altLang="en-US" sz="900" dirty="0">
                <a:ea typeface="ヒラギノ角ゴ Pro W3" pitchFamily="-112" charset="-128"/>
              </a:rPr>
              <a:t>, is an open source implementation of the OpenPGP standard. This command line–based tool is a public key encryption program designed to protect electronic communications such as e-mail. It operates similarly to PGP and includes a method for managing public/private keys.</a:t>
            </a:r>
          </a:p>
          <a:p>
            <a:pPr>
              <a:lnSpc>
                <a:spcPct val="80000"/>
              </a:lnSpc>
            </a:pPr>
            <a:endParaRPr lang="en-US" altLang="en-US" sz="900" dirty="0">
              <a:ea typeface="ヒラギノ角ゴ Pro W3" pitchFamily="-112" charset="-128"/>
            </a:endParaRPr>
          </a:p>
          <a:p>
            <a:pPr>
              <a:lnSpc>
                <a:spcPct val="80000"/>
              </a:lnSpc>
            </a:pPr>
            <a:r>
              <a:rPr lang="en-US" altLang="en-US" sz="900" dirty="0">
                <a:ea typeface="ヒラギノ角ゴ Pro W3" pitchFamily="-112" charset="-128"/>
              </a:rPr>
              <a:t>Security+ Objective 6.2r Whole Disk Encryption</a:t>
            </a:r>
          </a:p>
          <a:p>
            <a:pPr>
              <a:lnSpc>
                <a:spcPct val="80000"/>
              </a:lnSpc>
            </a:pPr>
            <a:endParaRPr lang="en-US" altLang="en-US" sz="900" dirty="0">
              <a:ea typeface="ヒラギノ角ゴ Pro W3" pitchFamily="-112" charset="-128"/>
            </a:endParaRPr>
          </a:p>
          <a:p>
            <a:pPr>
              <a:lnSpc>
                <a:spcPct val="80000"/>
              </a:lnSpc>
            </a:pPr>
            <a:r>
              <a:rPr lang="en-US" altLang="en-US" sz="900" dirty="0">
                <a:ea typeface="ヒラギノ角ゴ Pro W3" pitchFamily="-112" charset="-128"/>
              </a:rPr>
              <a:t>File system encryption is becoming a standard means of protecting data while in storage. </a:t>
            </a:r>
          </a:p>
          <a:p>
            <a:pPr>
              <a:lnSpc>
                <a:spcPct val="80000"/>
              </a:lnSpc>
            </a:pPr>
            <a:r>
              <a:rPr lang="en-US" altLang="en-US" sz="900" dirty="0">
                <a:ea typeface="ヒラギノ角ゴ Pro W3" pitchFamily="-112" charset="-128"/>
              </a:rPr>
              <a:t>Even hard drives are available with built-in AES encryption. Microsoft expanded its Encrypting File System (EFS), available since the Windows 2000 operating system, with BitLocker, a boot-sector encryption method that protects data on the Windows Vista operating system. BitLocker is also used in Windows Server 2008 as well as the forthcoming Windows 7 operating system. BitLocker utilizes AES encryption to encrypt every file on the hard drive automatically. All encryption occurs in the background, and decryption occurs seamlessly when data is requested. The decryption key can be stored in the TPM or on a USB key.</a:t>
            </a:r>
          </a:p>
          <a:p>
            <a:pPr>
              <a:lnSpc>
                <a:spcPct val="80000"/>
              </a:lnSpc>
            </a:pPr>
            <a:endParaRPr lang="en-US" altLang="en-US" sz="900" dirty="0">
              <a:ea typeface="ヒラギノ角ゴ Pro W3" pitchFamily="-112" charset="-128"/>
            </a:endParaRPr>
          </a:p>
        </p:txBody>
      </p:sp>
      <p:sp>
        <p:nvSpPr>
          <p:cNvPr id="15155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C7FA4682-0A20-40F7-A576-7B888AB6610A}" type="slidenum">
              <a:rPr lang="en-US" altLang="en-US" smtClean="0"/>
              <a:pPr eaLnBrk="1" hangingPunct="1"/>
              <a:t>90</a:t>
            </a:fld>
            <a:endParaRPr lang="en-US" altLang="en-US" dirty="0" smtClean="0"/>
          </a:p>
        </p:txBody>
      </p:sp>
    </p:spTree>
    <p:extLst>
      <p:ext uri="{BB962C8B-B14F-4D97-AF65-F5344CB8AC3E}">
        <p14:creationId xmlns:p14="http://schemas.microsoft.com/office/powerpoint/2010/main" val="527685111"/>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3359A83C-C081-452C-A522-6E76424C1D48}" type="slidenum">
              <a:rPr lang="en-US" altLang="en-US" smtClean="0"/>
              <a:pPr>
                <a:defRPr/>
              </a:pPr>
              <a:t>91</a:t>
            </a:fld>
            <a:endParaRPr lang="en-US" altLang="en-US" dirty="0"/>
          </a:p>
        </p:txBody>
      </p:sp>
    </p:spTree>
    <p:extLst>
      <p:ext uri="{BB962C8B-B14F-4D97-AF65-F5344CB8AC3E}">
        <p14:creationId xmlns:p14="http://schemas.microsoft.com/office/powerpoint/2010/main" val="332427817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Rot="1" noChangeAspect="1" noChangeArrowheads="1" noTextEdit="1"/>
          </p:cNvSpPr>
          <p:nvPr>
            <p:ph type="sldImg"/>
          </p:nvPr>
        </p:nvSpPr>
        <p:spPr>
          <a:ln/>
        </p:spPr>
      </p:sp>
      <p:sp>
        <p:nvSpPr>
          <p:cNvPr id="64515"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Tree>
    <p:extLst>
      <p:ext uri="{BB962C8B-B14F-4D97-AF65-F5344CB8AC3E}">
        <p14:creationId xmlns:p14="http://schemas.microsoft.com/office/powerpoint/2010/main" val="3723396234"/>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Authority revocation list (ARL)</a:t>
            </a:r>
            <a:r>
              <a:rPr lang="en-US" dirty="0" smtClean="0"/>
              <a:t> – A list of authorities that have had their certificates revoked.</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CA certificate</a:t>
            </a:r>
            <a:r>
              <a:rPr lang="en-US" dirty="0" smtClean="0"/>
              <a:t> – A digital certificate identifying the keys used by a certificate authority.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Certificate</a:t>
            </a:r>
            <a:r>
              <a:rPr lang="en-US" dirty="0" smtClean="0"/>
              <a:t> – </a:t>
            </a:r>
            <a:r>
              <a:rPr lang="en-US" sz="1200" i="0" kern="1200" dirty="0" smtClean="0">
                <a:solidFill>
                  <a:schemeClr val="tx1"/>
                </a:solidFill>
                <a:effectLst/>
                <a:latin typeface="Arial" charset="0"/>
                <a:ea typeface="ヒラギノ角ゴ Pro W3" pitchFamily="-111" charset="-128"/>
                <a:cs typeface="ヒラギノ角ゴ Pro W3" pitchFamily="-111" charset="-128"/>
              </a:rPr>
              <a:t>A cryptographically signed object that contains an identity and a public key associated with this identity. The certificate can be used to establish identity,</a:t>
            </a:r>
            <a:r>
              <a:rPr lang="en-US" sz="1200" i="0"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kern="1200" dirty="0" smtClean="0">
                <a:solidFill>
                  <a:schemeClr val="tx1"/>
                </a:solidFill>
                <a:effectLst/>
                <a:latin typeface="Arial" charset="0"/>
                <a:ea typeface="ヒラギノ角ゴ Pro W3" pitchFamily="-111" charset="-128"/>
                <a:cs typeface="ヒラギノ角ゴ Pro W3" pitchFamily="-111" charset="-128"/>
              </a:rPr>
              <a:t>analogous to a notarized written document.</a:t>
            </a:r>
            <a:endParaRPr lang="en-US" dirty="0" smtClean="0"/>
          </a:p>
          <a:p>
            <a:r>
              <a:rPr lang="en-US" u="sng" dirty="0" smtClean="0"/>
              <a:t>Certificate authority (CA)</a:t>
            </a:r>
            <a:r>
              <a:rPr lang="en-US" dirty="0" smtClean="0"/>
              <a:t> – An entity responsible for issuing and revoking certificates. CAs are typically not associated with the company requiring the certificate, although they exist for internal company use as well (such as Microsoft). This term also applies to server software that provides these services. The term </a:t>
            </a:r>
            <a:r>
              <a:rPr lang="en-US" i="1" dirty="0" smtClean="0"/>
              <a:t>certificate authority</a:t>
            </a:r>
            <a:r>
              <a:rPr lang="en-US" dirty="0" smtClean="0"/>
              <a:t> is used</a:t>
            </a:r>
            <a:r>
              <a:rPr lang="en-US" baseline="0" dirty="0" smtClean="0"/>
              <a:t> </a:t>
            </a:r>
            <a:r>
              <a:rPr lang="en-US" dirty="0" smtClean="0"/>
              <a:t>interchangeably with </a:t>
            </a:r>
            <a:r>
              <a:rPr lang="en-US" i="1" dirty="0" smtClean="0"/>
              <a:t>certification authority</a:t>
            </a:r>
            <a:r>
              <a:rPr lang="en-US" dirty="0" smtClean="0"/>
              <a:t>.</a:t>
            </a:r>
          </a:p>
          <a:p>
            <a:r>
              <a:rPr lang="en-US" u="sng" dirty="0" smtClean="0"/>
              <a:t>Certificate path</a:t>
            </a:r>
            <a:r>
              <a:rPr lang="en-US" dirty="0" smtClean="0"/>
              <a:t> – An enumeration of the chain of trust from one certificate to another tracing back to a trusted root.</a:t>
            </a:r>
          </a:p>
          <a:p>
            <a:r>
              <a:rPr lang="en-US" u="sng" dirty="0" smtClean="0"/>
              <a:t>Certificate repository</a:t>
            </a:r>
            <a:r>
              <a:rPr lang="en-US" dirty="0" smtClean="0"/>
              <a:t> – A storage location for certificates on a system so that they can be reused.</a:t>
            </a:r>
          </a:p>
          <a:p>
            <a:r>
              <a:rPr lang="en-US" u="sng" dirty="0" smtClean="0"/>
              <a:t>Certificate revocation list (CRL)</a:t>
            </a:r>
            <a:r>
              <a:rPr lang="en-US" dirty="0" smtClean="0"/>
              <a:t> – A digitally signed object that lists all of the current but revoked certificates issued by a given certification authority. This allows users to verify whether a certificate is currently valid even if it has not expired. A CRL is analogous to a list of stolen charge card numbers that allows stores to reject bad credit cards.</a:t>
            </a:r>
          </a:p>
          <a:p>
            <a:r>
              <a:rPr lang="en-US" u="sng" dirty="0" smtClean="0"/>
              <a:t>Certificate server</a:t>
            </a:r>
            <a:r>
              <a:rPr lang="en-US" dirty="0" smtClean="0"/>
              <a:t> – A server–part of a PKI system–that handles digital certificates.</a:t>
            </a:r>
          </a:p>
          <a:p>
            <a:r>
              <a:rPr lang="en-US" u="sng" dirty="0" smtClean="0"/>
              <a:t>Certificate signing request (CSR)</a:t>
            </a:r>
            <a:r>
              <a:rPr lang="en-US" dirty="0" smtClean="0"/>
              <a:t> – A structured message sent to a certificate authority requesting a digital certificate.</a:t>
            </a:r>
          </a:p>
          <a:p>
            <a:r>
              <a:rPr lang="en-US" u="sng" dirty="0" smtClean="0"/>
              <a:t>Certification practices statement (CPS)</a:t>
            </a:r>
            <a:r>
              <a:rPr lang="en-US" dirty="0" smtClean="0"/>
              <a:t> – A document that describes the policy for issuing digital certificates from a CA.</a:t>
            </a:r>
          </a:p>
          <a:p>
            <a:r>
              <a:rPr lang="en-US" u="sng" dirty="0" smtClean="0"/>
              <a:t>Cross-certification certificate</a:t>
            </a:r>
            <a:r>
              <a:rPr lang="en-US" dirty="0" smtClean="0"/>
              <a:t> – A</a:t>
            </a:r>
            <a:r>
              <a:rPr lang="en-US" baseline="0" dirty="0" smtClean="0"/>
              <a:t> certificate used to establish trust between separate PKIs.</a:t>
            </a:r>
            <a:endParaRPr lang="en-US" dirty="0" smtClean="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94</a:t>
            </a:fld>
            <a:endParaRPr lang="en-US" altLang="en-US" dirty="0"/>
          </a:p>
        </p:txBody>
      </p:sp>
    </p:spTree>
    <p:extLst>
      <p:ext uri="{BB962C8B-B14F-4D97-AF65-F5344CB8AC3E}">
        <p14:creationId xmlns:p14="http://schemas.microsoft.com/office/powerpoint/2010/main" val="16395287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u="sng" dirty="0" smtClean="0"/>
              <a:t>Digital certificate</a:t>
            </a:r>
            <a:r>
              <a:rPr lang="en-US" u="none" dirty="0" smtClean="0"/>
              <a:t> </a:t>
            </a:r>
            <a:r>
              <a:rPr lang="en-US" dirty="0" smtClean="0"/>
              <a:t>– See certificate.</a:t>
            </a:r>
          </a:p>
          <a:p>
            <a:r>
              <a:rPr lang="en-US" u="sng" dirty="0" smtClean="0"/>
              <a:t>Dual control</a:t>
            </a:r>
            <a:r>
              <a:rPr lang="en-US" dirty="0" smtClean="0"/>
              <a:t> – Term that means</a:t>
            </a:r>
            <a:r>
              <a:rPr lang="en-US" baseline="0" dirty="0" smtClean="0"/>
              <a:t> that two people have to be present to carry out a specific task.</a:t>
            </a:r>
            <a:endParaRPr lang="en-US" dirty="0" smtClean="0"/>
          </a:p>
          <a:p>
            <a:r>
              <a:rPr lang="en-US" u="sng" dirty="0" smtClean="0"/>
              <a:t>End-entity certificate</a:t>
            </a:r>
            <a:r>
              <a:rPr lang="en-US" dirty="0" smtClean="0"/>
              <a:t> – Certificates issued by a CA to a specific subject.</a:t>
            </a:r>
          </a:p>
          <a:p>
            <a:r>
              <a:rPr lang="en-US" u="sng" dirty="0" smtClean="0"/>
              <a:t>Hardware security module (HSM)</a:t>
            </a:r>
            <a:r>
              <a:rPr lang="en-US" dirty="0" smtClean="0"/>
              <a:t> – A physical device used to protect but still allow use of cryptographic keys. It is separate from the host machine.</a:t>
            </a:r>
          </a:p>
          <a:p>
            <a:r>
              <a:rPr lang="en-US" u="sng" dirty="0" smtClean="0"/>
              <a:t>Hierarchical trust model</a:t>
            </a:r>
            <a:r>
              <a:rPr lang="en-US" dirty="0" smtClean="0"/>
              <a:t> – A trust model that has levels or tiers of an ascending nature.</a:t>
            </a:r>
          </a:p>
          <a:p>
            <a:r>
              <a:rPr lang="en-US" u="sng" dirty="0" smtClean="0"/>
              <a:t>Hybrid trust mode</a:t>
            </a:r>
            <a:r>
              <a:rPr lang="en-US" dirty="0" smtClean="0"/>
              <a:t> – A combination of trust models including mesh, hierarchical, and network.</a:t>
            </a:r>
          </a:p>
          <a:p>
            <a:r>
              <a:rPr lang="en-US" u="sng" dirty="0" smtClean="0"/>
              <a:t>Key archiving</a:t>
            </a:r>
            <a:r>
              <a:rPr lang="en-US" dirty="0" smtClean="0"/>
              <a:t> – The processes and procedures to make a secure backup of cryptographic keys.</a:t>
            </a:r>
          </a:p>
          <a:p>
            <a:r>
              <a:rPr lang="en-US" sz="1200" b="0" i="0" u="sng" kern="1200" dirty="0" smtClean="0">
                <a:solidFill>
                  <a:schemeClr val="tx1"/>
                </a:solidFill>
                <a:effectLst/>
                <a:latin typeface="Arial" charset="0"/>
                <a:ea typeface="ヒラギノ角ゴ Pro W3" pitchFamily="-111" charset="-128"/>
                <a:cs typeface="ヒラギノ角ゴ Pro W3" pitchFamily="-111" charset="-128"/>
              </a:rPr>
              <a:t>Key escrow</a:t>
            </a:r>
            <a:r>
              <a:rPr lang="en-US" sz="1200" b="0" i="0" kern="1200" dirty="0" smtClean="0">
                <a:solidFill>
                  <a:schemeClr val="tx1"/>
                </a:solidFill>
                <a:effectLst/>
                <a:latin typeface="Arial" charset="0"/>
                <a:ea typeface="ヒラギノ角ゴ Pro W3" pitchFamily="-111" charset="-128"/>
                <a:cs typeface="ヒラギノ角ゴ Pro W3" pitchFamily="-111" charset="-128"/>
              </a:rPr>
              <a:t> – The process of placing a copy of cryptographic keys with a trusted third party for backup purposes.</a:t>
            </a:r>
          </a:p>
          <a:p>
            <a:r>
              <a:rPr lang="en-US" sz="1200" i="0" u="sng" kern="1200" dirty="0" smtClean="0">
                <a:solidFill>
                  <a:schemeClr val="tx1"/>
                </a:solidFill>
                <a:effectLst/>
                <a:latin typeface="Arial" charset="0"/>
                <a:ea typeface="ヒラギノ角ゴ Pro W3" pitchFamily="-111" charset="-128"/>
                <a:cs typeface="ヒラギノ角ゴ Pro W3" pitchFamily="-111" charset="-128"/>
              </a:rPr>
              <a:t>Key recovery</a:t>
            </a:r>
            <a:r>
              <a:rPr lang="en-US" sz="1200" i="0" kern="1200" dirty="0" smtClean="0">
                <a:solidFill>
                  <a:schemeClr val="tx1"/>
                </a:solidFill>
                <a:effectLst/>
                <a:latin typeface="Arial" charset="0"/>
                <a:ea typeface="ヒラギノ角ゴ Pro W3" pitchFamily="-111" charset="-128"/>
                <a:cs typeface="ヒラギノ角ゴ Pro W3" pitchFamily="-111" charset="-128"/>
              </a:rPr>
              <a:t> – A process by where lost keys can be recovered from a stored secret.</a:t>
            </a:r>
          </a:p>
          <a:p>
            <a:r>
              <a:rPr lang="en-US" sz="1200" i="0" u="sng" kern="1200" dirty="0" smtClean="0">
                <a:solidFill>
                  <a:schemeClr val="tx1"/>
                </a:solidFill>
                <a:effectLst/>
                <a:latin typeface="Arial" charset="0"/>
                <a:ea typeface="ヒラギノ角ゴ Pro W3" pitchFamily="-111" charset="-128"/>
                <a:cs typeface="ヒラギノ角ゴ Pro W3" pitchFamily="-111" charset="-128"/>
              </a:rPr>
              <a:t>Local registration authority (LRA)</a:t>
            </a:r>
            <a:r>
              <a:rPr lang="en-US" sz="1200" i="0" kern="1200" dirty="0" smtClean="0">
                <a:solidFill>
                  <a:schemeClr val="tx1"/>
                </a:solidFill>
                <a:effectLst/>
                <a:latin typeface="Arial" charset="0"/>
                <a:ea typeface="ヒラギノ角ゴ Pro W3" pitchFamily="-111" charset="-128"/>
                <a:cs typeface="ヒラギノ角ゴ Pro W3" pitchFamily="-111" charset="-128"/>
              </a:rPr>
              <a:t> – A Registration Authority (RA) that is part of a local unit or enterprise. It is typically only useful within the Enterprise, but in many cases this can be sufficient. </a:t>
            </a:r>
          </a:p>
          <a:p>
            <a:r>
              <a:rPr lang="en-US" sz="1200" i="0" u="sng" kern="1200" dirty="0" smtClean="0">
                <a:solidFill>
                  <a:schemeClr val="tx1"/>
                </a:solidFill>
                <a:effectLst/>
                <a:latin typeface="Arial" charset="0"/>
                <a:ea typeface="ヒラギノ角ゴ Pro W3" pitchFamily="-111" charset="-128"/>
                <a:cs typeface="ヒラギノ角ゴ Pro W3" pitchFamily="-111" charset="-128"/>
              </a:rPr>
              <a:t>Online</a:t>
            </a:r>
            <a:r>
              <a:rPr lang="en-US" sz="1200" i="0" u="sng" kern="1200" baseline="0" dirty="0" smtClean="0">
                <a:solidFill>
                  <a:schemeClr val="tx1"/>
                </a:solidFill>
                <a:effectLst/>
                <a:latin typeface="Arial" charset="0"/>
                <a:ea typeface="ヒラギノ角ゴ Pro W3" pitchFamily="-111" charset="-128"/>
                <a:cs typeface="ヒラギノ角ゴ Pro W3" pitchFamily="-111" charset="-128"/>
              </a:rPr>
              <a:t> </a:t>
            </a:r>
            <a:r>
              <a:rPr lang="en-US" sz="1200" i="0" u="sng" kern="1200" dirty="0" smtClean="0">
                <a:solidFill>
                  <a:schemeClr val="tx1"/>
                </a:solidFill>
                <a:effectLst/>
                <a:latin typeface="Arial" charset="0"/>
                <a:ea typeface="ヒラギノ角ゴ Pro W3" pitchFamily="-111" charset="-128"/>
                <a:cs typeface="ヒラギノ角ゴ Pro W3" pitchFamily="-111" charset="-128"/>
              </a:rPr>
              <a:t>Certificate Status Protocol (OCSP)</a:t>
            </a:r>
            <a:r>
              <a:rPr lang="en-US" sz="1200" i="0" kern="1200" dirty="0" smtClean="0">
                <a:solidFill>
                  <a:schemeClr val="tx1"/>
                </a:solidFill>
                <a:effectLst/>
                <a:latin typeface="Arial" charset="0"/>
                <a:ea typeface="ヒラギノ角ゴ Pro W3" pitchFamily="-111" charset="-128"/>
                <a:cs typeface="ヒラギノ角ゴ Pro W3" pitchFamily="-111" charset="-128"/>
              </a:rPr>
              <a:t> – A protocol used to request the revocation status of a digital certificate. This is an alternative to certificate revocation lists.</a:t>
            </a:r>
          </a:p>
          <a:p>
            <a:r>
              <a:rPr lang="en-US" sz="1200" i="0" u="sng" kern="1200" dirty="0" smtClean="0">
                <a:solidFill>
                  <a:schemeClr val="tx1"/>
                </a:solidFill>
                <a:effectLst/>
                <a:latin typeface="Arial" charset="0"/>
                <a:ea typeface="ヒラギノ角ゴ Pro W3" pitchFamily="-111" charset="-128"/>
                <a:cs typeface="ヒラギノ角ゴ Pro W3" pitchFamily="-111" charset="-128"/>
              </a:rPr>
              <a:t>Peer-to-peer trust model</a:t>
            </a:r>
            <a:r>
              <a:rPr lang="en-US" sz="1200" i="0" kern="1200" dirty="0" smtClean="0">
                <a:solidFill>
                  <a:schemeClr val="tx1"/>
                </a:solidFill>
                <a:effectLst/>
                <a:latin typeface="Arial" charset="0"/>
                <a:ea typeface="ヒラギノ角ゴ Pro W3" pitchFamily="-111" charset="-128"/>
                <a:cs typeface="ヒラギノ角ゴ Pro W3" pitchFamily="-111" charset="-128"/>
              </a:rPr>
              <a:t> – A trust model built upon actual peer-to-peer connection and communication to establish trust.</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95</a:t>
            </a:fld>
            <a:endParaRPr lang="en-US" altLang="en-US" dirty="0"/>
          </a:p>
        </p:txBody>
      </p:sp>
    </p:spTree>
    <p:extLst>
      <p:ext uri="{BB962C8B-B14F-4D97-AF65-F5344CB8AC3E}">
        <p14:creationId xmlns:p14="http://schemas.microsoft.com/office/powerpoint/2010/main" val="2394090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a:ln/>
        </p:spPr>
      </p:sp>
      <p:sp>
        <p:nvSpPr>
          <p:cNvPr id="860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ea typeface="ヒラギノ角ゴ Pro W3" pitchFamily="-112" charset="-128"/>
              </a:rPr>
              <a:t>Security+ objective 6.1i Use of Proven Technologies</a:t>
            </a:r>
          </a:p>
          <a:p>
            <a:endParaRPr lang="en-US" altLang="en-US" dirty="0" smtClean="0">
              <a:ea typeface="ヒラギノ角ゴ Pro W3" pitchFamily="-112" charset="-128"/>
            </a:endParaRPr>
          </a:p>
        </p:txBody>
      </p:sp>
      <p:sp>
        <p:nvSpPr>
          <p:cNvPr id="860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8920" eaLnBrk="0" hangingPunct="0">
              <a:defRPr>
                <a:solidFill>
                  <a:schemeClr val="tx1"/>
                </a:solidFill>
                <a:latin typeface="Arial" charset="0"/>
                <a:ea typeface="ＭＳ Ｐゴシック" pitchFamily="34" charset="-128"/>
              </a:defRPr>
            </a:lvl1pPr>
            <a:lvl2pPr marL="739755" indent="-284521" defTabSz="938920" eaLnBrk="0" hangingPunct="0">
              <a:defRPr>
                <a:solidFill>
                  <a:schemeClr val="tx1"/>
                </a:solidFill>
                <a:latin typeface="Arial" charset="0"/>
                <a:ea typeface="ＭＳ Ｐゴシック" pitchFamily="34" charset="-128"/>
              </a:defRPr>
            </a:lvl2pPr>
            <a:lvl3pPr marL="1138085" indent="-227617" defTabSz="938920" eaLnBrk="0" hangingPunct="0">
              <a:defRPr>
                <a:solidFill>
                  <a:schemeClr val="tx1"/>
                </a:solidFill>
                <a:latin typeface="Arial" charset="0"/>
                <a:ea typeface="ＭＳ Ｐゴシック" pitchFamily="34" charset="-128"/>
              </a:defRPr>
            </a:lvl3pPr>
            <a:lvl4pPr marL="1593319" indent="-227617" defTabSz="938920" eaLnBrk="0" hangingPunct="0">
              <a:defRPr>
                <a:solidFill>
                  <a:schemeClr val="tx1"/>
                </a:solidFill>
                <a:latin typeface="Arial" charset="0"/>
                <a:ea typeface="ＭＳ Ｐゴシック" pitchFamily="34" charset="-128"/>
              </a:defRPr>
            </a:lvl4pPr>
            <a:lvl5pPr marL="2048553" indent="-227617" defTabSz="938920" eaLnBrk="0" hangingPunct="0">
              <a:defRPr>
                <a:solidFill>
                  <a:schemeClr val="tx1"/>
                </a:solidFill>
                <a:latin typeface="Arial" charset="0"/>
                <a:ea typeface="ＭＳ Ｐゴシック" pitchFamily="34" charset="-128"/>
              </a:defRPr>
            </a:lvl5pPr>
            <a:lvl6pPr marL="2503787" indent="-227617" defTabSz="938920" eaLnBrk="0" fontAlgn="base" hangingPunct="0">
              <a:spcBef>
                <a:spcPct val="0"/>
              </a:spcBef>
              <a:spcAft>
                <a:spcPct val="0"/>
              </a:spcAft>
              <a:defRPr>
                <a:solidFill>
                  <a:schemeClr val="tx1"/>
                </a:solidFill>
                <a:latin typeface="Arial" charset="0"/>
                <a:ea typeface="ＭＳ Ｐゴシック" pitchFamily="34" charset="-128"/>
              </a:defRPr>
            </a:lvl6pPr>
            <a:lvl7pPr marL="2959021" indent="-227617" defTabSz="938920" eaLnBrk="0" fontAlgn="base" hangingPunct="0">
              <a:spcBef>
                <a:spcPct val="0"/>
              </a:spcBef>
              <a:spcAft>
                <a:spcPct val="0"/>
              </a:spcAft>
              <a:defRPr>
                <a:solidFill>
                  <a:schemeClr val="tx1"/>
                </a:solidFill>
                <a:latin typeface="Arial" charset="0"/>
                <a:ea typeface="ＭＳ Ｐゴシック" pitchFamily="34" charset="-128"/>
              </a:defRPr>
            </a:lvl7pPr>
            <a:lvl8pPr marL="3414255" indent="-227617" defTabSz="938920" eaLnBrk="0" fontAlgn="base" hangingPunct="0">
              <a:spcBef>
                <a:spcPct val="0"/>
              </a:spcBef>
              <a:spcAft>
                <a:spcPct val="0"/>
              </a:spcAft>
              <a:defRPr>
                <a:solidFill>
                  <a:schemeClr val="tx1"/>
                </a:solidFill>
                <a:latin typeface="Arial" charset="0"/>
                <a:ea typeface="ＭＳ Ｐゴシック" pitchFamily="34" charset="-128"/>
              </a:defRPr>
            </a:lvl8pPr>
            <a:lvl9pPr marL="3869489" indent="-227617" defTabSz="938920" eaLnBrk="0" fontAlgn="base" hangingPunct="0">
              <a:spcBef>
                <a:spcPct val="0"/>
              </a:spcBef>
              <a:spcAft>
                <a:spcPct val="0"/>
              </a:spcAft>
              <a:defRPr>
                <a:solidFill>
                  <a:schemeClr val="tx1"/>
                </a:solidFill>
                <a:latin typeface="Arial" charset="0"/>
                <a:ea typeface="ＭＳ Ｐゴシック" pitchFamily="34" charset="-128"/>
              </a:defRPr>
            </a:lvl9pPr>
          </a:lstStyle>
          <a:p>
            <a:pPr eaLnBrk="1" hangingPunct="1"/>
            <a:fld id="{8AB1A451-E96D-4C92-BF43-3E0C218A949F}" type="slidenum">
              <a:rPr lang="en-US" altLang="en-US" smtClean="0"/>
              <a:pPr eaLnBrk="1" hangingPunct="1"/>
              <a:t>12</a:t>
            </a:fld>
            <a:endParaRPr lang="en-US" altLang="en-US" dirty="0" smtClean="0"/>
          </a:p>
        </p:txBody>
      </p:sp>
    </p:spTree>
    <p:extLst>
      <p:ext uri="{BB962C8B-B14F-4D97-AF65-F5344CB8AC3E}">
        <p14:creationId xmlns:p14="http://schemas.microsoft.com/office/powerpoint/2010/main" val="235297374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0" u="sng" dirty="0" smtClean="0"/>
              <a:t>Policy certificate</a:t>
            </a:r>
            <a:r>
              <a:rPr lang="en-US" b="0" dirty="0" smtClean="0"/>
              <a:t> – Certificates</a:t>
            </a:r>
            <a:r>
              <a:rPr lang="en-US" b="0" baseline="0" dirty="0" smtClean="0"/>
              <a:t> that are used for high-security applications where a mechanism is required to provide centrally controlled policy information to PKI clients.</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Public key infrastructure (PKI)</a:t>
            </a:r>
            <a:r>
              <a:rPr lang="en-US" dirty="0" smtClean="0"/>
              <a:t> – Infrastructure for binding a public key to a known user through a trusted intermediary, typically a certificate authority.</a:t>
            </a:r>
          </a:p>
          <a:p>
            <a:pPr marL="0" marR="0" indent="0" algn="l" defTabSz="914400" rtl="0" eaLnBrk="0" fontAlgn="base" latinLnBrk="0" hangingPunct="0">
              <a:lnSpc>
                <a:spcPct val="100000"/>
              </a:lnSpc>
              <a:spcBef>
                <a:spcPct val="30000"/>
              </a:spcBef>
              <a:spcAft>
                <a:spcPct val="0"/>
              </a:spcAft>
              <a:buClrTx/>
              <a:buSzTx/>
              <a:buFontTx/>
              <a:buNone/>
              <a:tabLst/>
              <a:defRPr/>
            </a:pPr>
            <a:r>
              <a:rPr lang="en-US" u="sng" dirty="0" smtClean="0"/>
              <a:t>Registration authority (RA)</a:t>
            </a:r>
            <a:r>
              <a:rPr lang="en-US" dirty="0" smtClean="0"/>
              <a:t> – The party in the PKI process that establishes identity for the Certificate Authority to issue a certificate.</a:t>
            </a:r>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96</a:t>
            </a:fld>
            <a:endParaRPr lang="en-US" altLang="en-US" dirty="0"/>
          </a:p>
        </p:txBody>
      </p:sp>
    </p:spTree>
    <p:extLst>
      <p:ext uri="{BB962C8B-B14F-4D97-AF65-F5344CB8AC3E}">
        <p14:creationId xmlns:p14="http://schemas.microsoft.com/office/powerpoint/2010/main" val="200479251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4466DD81-8EFE-46DB-9EB9-D2CB17A49DFB}" type="slidenum">
              <a:rPr lang="en-US" altLang="en-US"/>
              <a:pPr eaLnBrk="1" hangingPunct="1"/>
              <a:t>97</a:t>
            </a:fld>
            <a:endParaRPr lang="en-US" altLang="en-US" dirty="0"/>
          </a:p>
        </p:txBody>
      </p:sp>
    </p:spTree>
    <p:extLst>
      <p:ext uri="{BB962C8B-B14F-4D97-AF65-F5344CB8AC3E}">
        <p14:creationId xmlns:p14="http://schemas.microsoft.com/office/powerpoint/2010/main" val="388449859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PKI works like the DMV</a:t>
            </a:r>
          </a:p>
          <a:p>
            <a:r>
              <a:rPr lang="en-US" altLang="en-US" dirty="0" smtClean="0">
                <a:latin typeface="Arial" panose="020B0604020202020204" pitchFamily="34" charset="0"/>
                <a:ea typeface="ヒラギノ角ゴ Pro W3" pitchFamily="-112" charset="-128"/>
              </a:rPr>
              <a:t> </a:t>
            </a:r>
          </a:p>
          <a:p>
            <a:r>
              <a:rPr lang="en-US" altLang="en-US" dirty="0" smtClean="0">
                <a:latin typeface="Arial" panose="020B0604020202020204" pitchFamily="34" charset="0"/>
                <a:ea typeface="ヒラギノ角ゴ Pro W3" pitchFamily="-112" charset="-128"/>
              </a:rPr>
              <a:t>Certificate authorities (CAs) provide services similar to those of the Department of Motor Vehicles (DMV). When John goes to register for a driver’s license, he has to prove his identity to the DMV by providing his passport, birth certificate, or other identification documentation.  If the DMV is satisfied with the proof John provides (and John passes a driving test), the DMV will create a driver’s license that can then be used by John to prove his identity. Whenever John needs to identify himself, he can show his driver’s license. Although many people may not trust John to identify himself truthfully, they do trust the third party, the DMV.</a:t>
            </a: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4466DD81-8EFE-46DB-9EB9-D2CB17A49DFB}" type="slidenum">
              <a:rPr lang="en-US" altLang="en-US"/>
              <a:pPr eaLnBrk="1" hangingPunct="1"/>
              <a:t>98</a:t>
            </a:fld>
            <a:endParaRPr lang="en-US" altLang="en-US" dirty="0"/>
          </a:p>
        </p:txBody>
      </p:sp>
    </p:spTree>
    <p:extLst>
      <p:ext uri="{BB962C8B-B14F-4D97-AF65-F5344CB8AC3E}">
        <p14:creationId xmlns:p14="http://schemas.microsoft.com/office/powerpoint/2010/main" val="273550643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Implementing a PKI boils down to establishing a level of trust.</a:t>
            </a:r>
          </a:p>
          <a:p>
            <a:endParaRPr lang="en-US" dirty="0" smtClean="0"/>
          </a:p>
          <a:p>
            <a:r>
              <a:rPr lang="en-US" dirty="0" smtClean="0"/>
              <a:t>If</a:t>
            </a:r>
            <a:r>
              <a:rPr lang="en-US" baseline="0" dirty="0" smtClean="0"/>
              <a:t> </a:t>
            </a:r>
            <a:r>
              <a:rPr lang="en-US" dirty="0" smtClean="0"/>
              <a:t>John and Diane want to communicate securely, John can generate his own public/private key pair and send his public key to Diane, or he can place his</a:t>
            </a:r>
            <a:r>
              <a:rPr lang="en-US" baseline="0" dirty="0" smtClean="0"/>
              <a:t> </a:t>
            </a:r>
            <a:r>
              <a:rPr lang="en-US" dirty="0" smtClean="0"/>
              <a:t>public key in a directory that is available to everyone. If Diane receives John’s public key, either from him or from a public directory, how does she know the key really came from John? Maybe another individual, Katie, is masquerading as John and has replaced John’s public key with her own, as shown in Figure 6.1 (referred to as a man-in-the-middle attack).</a:t>
            </a:r>
          </a:p>
          <a:p>
            <a:endParaRPr lang="en-US" dirty="0" smtClean="0"/>
          </a:p>
          <a:p>
            <a:r>
              <a:rPr lang="en-US" dirty="0" smtClean="0"/>
              <a:t>If this took place, Diane would believe that her messages could be read only by John and that the replies were actually from him. However, she would actually</a:t>
            </a:r>
            <a:r>
              <a:rPr lang="en-US" baseline="0" dirty="0" smtClean="0"/>
              <a:t> </a:t>
            </a:r>
            <a:r>
              <a:rPr lang="en-US" dirty="0" smtClean="0"/>
              <a:t>be communicating with Katie. What is needed is a way to verify an individual’s identity, to ensure that a person’s public key is bound to their identity and thus</a:t>
            </a:r>
            <a:r>
              <a:rPr lang="en-US" baseline="0" dirty="0" smtClean="0"/>
              <a:t> </a:t>
            </a:r>
            <a:r>
              <a:rPr lang="en-US" dirty="0" smtClean="0"/>
              <a:t>ensure that the previous scenario (and others) cannot take place.</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99</a:t>
            </a:fld>
            <a:endParaRPr lang="en-US" altLang="en-US" dirty="0"/>
          </a:p>
        </p:txBody>
      </p:sp>
    </p:spTree>
    <p:extLst>
      <p:ext uri="{BB962C8B-B14F-4D97-AF65-F5344CB8AC3E}">
        <p14:creationId xmlns:p14="http://schemas.microsoft.com/office/powerpoint/2010/main" val="1911593269"/>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p:cNvSpPr>
            <a:spLocks noGrp="1" noRot="1" noChangeAspect="1" noTextEdit="1"/>
          </p:cNvSpPr>
          <p:nvPr>
            <p:ph type="sldImg"/>
          </p:nvPr>
        </p:nvSpPr>
        <p:spPr>
          <a:ln/>
        </p:spPr>
      </p:sp>
      <p:sp>
        <p:nvSpPr>
          <p:cNvPr id="6963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When Diane receives John’s certificate and verifies that it was actually digitally signed by a CA that she trusts, she will believe that the certificate is actually John’s</a:t>
            </a:r>
            <a:r>
              <a:rPr lang="en-US" altLang="en-US" baseline="0" dirty="0" smtClean="0">
                <a:latin typeface="Arial" panose="020B0604020202020204" pitchFamily="34" charset="0"/>
                <a:ea typeface="ヒラギノ角ゴ Pro W3" pitchFamily="-112" charset="-128"/>
              </a:rPr>
              <a:t> - no</a:t>
            </a:r>
            <a:r>
              <a:rPr lang="en-US" altLang="en-US" dirty="0" smtClean="0">
                <a:latin typeface="Arial" panose="020B0604020202020204" pitchFamily="34" charset="0"/>
                <a:ea typeface="ヒラギノ角ゴ Pro W3" pitchFamily="-112" charset="-128"/>
              </a:rPr>
              <a:t>t because she trusts John, but because she trusts the entity that is vouching for his identity (the CA).</a:t>
            </a:r>
          </a:p>
          <a:p>
            <a:endParaRPr lang="en-US" altLang="en-US" dirty="0" smtClean="0">
              <a:latin typeface="Arial" panose="020B0604020202020204" pitchFamily="34" charset="0"/>
              <a:ea typeface="ヒラギノ角ゴ Pro W3" pitchFamily="-112" charset="-128"/>
            </a:endParaRPr>
          </a:p>
          <a:p>
            <a:r>
              <a:rPr lang="en-US" sz="1200" i="0" kern="1200" dirty="0" smtClean="0">
                <a:solidFill>
                  <a:schemeClr val="tx1"/>
                </a:solidFill>
                <a:effectLst/>
                <a:latin typeface="Arial" charset="0"/>
                <a:ea typeface="ヒラギノ角ゴ Pro W3" pitchFamily="-111" charset="-128"/>
                <a:cs typeface="ヒラギノ角ゴ Pro W3" pitchFamily="-111" charset="-128"/>
              </a:rPr>
              <a:t>Public keys are components of digital certificates, so when Diane verifies the CA’s digital signature, this verifies that the certificate is truly John’s and that the public key the certificate contains is also John’s. This is how John’s identity is bound to his public key. This process allows John to authenticate himself to Diane and others. Using the third-party certificate, John can communicate with Diane, using public key encryption, without prior communication or a preexisting relationship.</a:t>
            </a:r>
            <a:br>
              <a:rPr lang="en-US" sz="1200" i="0" kern="1200" dirty="0" smtClean="0">
                <a:solidFill>
                  <a:schemeClr val="tx1"/>
                </a:solidFill>
                <a:effectLst/>
                <a:latin typeface="Arial" charset="0"/>
                <a:ea typeface="ヒラギノ角ゴ Pro W3" pitchFamily="-111" charset="-128"/>
                <a:cs typeface="ヒラギノ角ゴ Pro W3" pitchFamily="-111" charset="-128"/>
              </a:rPr>
            </a:br>
            <a:endParaRPr lang="en-US" altLang="en-US" dirty="0" smtClean="0">
              <a:latin typeface="Arial" panose="020B0604020202020204" pitchFamily="34" charset="0"/>
              <a:ea typeface="ヒラギノ角ゴ Pro W3" pitchFamily="-112" charset="-128"/>
            </a:endParaRPr>
          </a:p>
        </p:txBody>
      </p:sp>
      <p:sp>
        <p:nvSpPr>
          <p:cNvPr id="6963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4466DD81-8EFE-46DB-9EB9-D2CB17A49DFB}" type="slidenum">
              <a:rPr lang="en-US" altLang="en-US"/>
              <a:pPr eaLnBrk="1" hangingPunct="1"/>
              <a:t>100</a:t>
            </a:fld>
            <a:endParaRPr lang="en-US" altLang="en-US" dirty="0"/>
          </a:p>
        </p:txBody>
      </p:sp>
    </p:spTree>
    <p:extLst>
      <p:ext uri="{BB962C8B-B14F-4D97-AF65-F5344CB8AC3E}">
        <p14:creationId xmlns:p14="http://schemas.microsoft.com/office/powerpoint/2010/main" val="2738668708"/>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Once Diane is convinced of the legitimacy of John’s public key, she can use it to encrypt messages between herself and John.</a:t>
            </a:r>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101</a:t>
            </a:fld>
            <a:endParaRPr lang="en-US" altLang="en-US" dirty="0"/>
          </a:p>
        </p:txBody>
      </p:sp>
    </p:spTree>
    <p:extLst>
      <p:ext uri="{BB962C8B-B14F-4D97-AF65-F5344CB8AC3E}">
        <p14:creationId xmlns:p14="http://schemas.microsoft.com/office/powerpoint/2010/main" val="1731794148"/>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102</a:t>
            </a:fld>
            <a:endParaRPr lang="en-US" altLang="en-US" dirty="0"/>
          </a:p>
        </p:txBody>
      </p:sp>
    </p:spTree>
    <p:extLst>
      <p:ext uri="{BB962C8B-B14F-4D97-AF65-F5344CB8AC3E}">
        <p14:creationId xmlns:p14="http://schemas.microsoft.com/office/powerpoint/2010/main" val="298994147"/>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A5F6F11-497E-4D25-BA57-0F632862125F}" type="slidenum">
              <a:rPr lang="en-US" altLang="en-US" smtClean="0"/>
              <a:pPr/>
              <a:t>103</a:t>
            </a:fld>
            <a:endParaRPr lang="en-US" altLang="en-US" dirty="0"/>
          </a:p>
        </p:txBody>
      </p:sp>
    </p:spTree>
    <p:extLst>
      <p:ext uri="{BB962C8B-B14F-4D97-AF65-F5344CB8AC3E}">
        <p14:creationId xmlns:p14="http://schemas.microsoft.com/office/powerpoint/2010/main" val="26994007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dirty="0" smtClean="0">
              <a:latin typeface="Arial" panose="020B0604020202020204" pitchFamily="34" charset="0"/>
              <a:ea typeface="ヒラギノ角ゴ Pro W3" pitchFamily="-112" charset="-128"/>
            </a:endParaRP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B922053A-CE6C-4324-BAA3-9169CFBB909A}" type="slidenum">
              <a:rPr lang="en-US" altLang="en-US"/>
              <a:pPr eaLnBrk="1" hangingPunct="1"/>
              <a:t>104</a:t>
            </a:fld>
            <a:endParaRPr lang="en-US" altLang="en-US" dirty="0"/>
          </a:p>
        </p:txBody>
      </p:sp>
    </p:spTree>
    <p:extLst>
      <p:ext uri="{BB962C8B-B14F-4D97-AF65-F5344CB8AC3E}">
        <p14:creationId xmlns:p14="http://schemas.microsoft.com/office/powerpoint/2010/main" val="1118368382"/>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lide Image Placeholder 1"/>
          <p:cNvSpPr>
            <a:spLocks noGrp="1" noRot="1" noChangeAspect="1" noTextEdit="1"/>
          </p:cNvSpPr>
          <p:nvPr>
            <p:ph type="sldImg"/>
          </p:nvPr>
        </p:nvSpPr>
        <p:spPr>
          <a:ln/>
        </p:spPr>
      </p:sp>
      <p:sp>
        <p:nvSpPr>
          <p:cNvPr id="7168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dirty="0" smtClean="0">
                <a:latin typeface="Arial" panose="020B0604020202020204" pitchFamily="34" charset="0"/>
                <a:ea typeface="ヒラギノ角ゴ Pro W3" pitchFamily="-112" charset="-128"/>
              </a:rPr>
              <a:t>The CPS describes how keys are secured, what data is placed within a digital certificate, and how revocations will be handled. If a company is going to use and depend on a public CA, the company’s security officers, administrators, and legal department should review the CA’s entire CPS to ensure that it will properly meet the</a:t>
            </a:r>
            <a:r>
              <a:rPr lang="en-US" altLang="en-US" baseline="0" dirty="0" smtClean="0">
                <a:latin typeface="Arial" panose="020B0604020202020204" pitchFamily="34" charset="0"/>
                <a:ea typeface="ヒラギノ角ゴ Pro W3" pitchFamily="-112" charset="-128"/>
              </a:rPr>
              <a:t> </a:t>
            </a:r>
            <a:r>
              <a:rPr lang="en-US" altLang="en-US" dirty="0" smtClean="0">
                <a:latin typeface="Arial" panose="020B0604020202020204" pitchFamily="34" charset="0"/>
                <a:ea typeface="ヒラギノ角ゴ Pro W3" pitchFamily="-112" charset="-128"/>
              </a:rPr>
              <a:t>company’s needs, and to make sure that the level of security claimed by the CA is high enough for their use and environment. A critical aspect of a PKI is the trust between the users and the CA, so the CPS should be reviewed and understood to ensure that this level of trust is warranted.</a:t>
            </a:r>
          </a:p>
        </p:txBody>
      </p:sp>
      <p:sp>
        <p:nvSpPr>
          <p:cNvPr id="7168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42975" eaLnBrk="0" hangingPunct="0">
              <a:defRPr>
                <a:solidFill>
                  <a:schemeClr val="tx1"/>
                </a:solidFill>
                <a:latin typeface="Arial" panose="020B0604020202020204" pitchFamily="34" charset="0"/>
                <a:ea typeface="ヒラギノ角ゴ Pro W3" pitchFamily="-112" charset="-128"/>
              </a:defRPr>
            </a:lvl1pPr>
            <a:lvl2pPr marL="742950" indent="-285750" defTabSz="942975" eaLnBrk="0" hangingPunct="0">
              <a:defRPr>
                <a:solidFill>
                  <a:schemeClr val="tx1"/>
                </a:solidFill>
                <a:latin typeface="Arial" panose="020B0604020202020204" pitchFamily="34" charset="0"/>
                <a:ea typeface="ヒラギノ角ゴ Pro W3" pitchFamily="-112" charset="-128"/>
              </a:defRPr>
            </a:lvl2pPr>
            <a:lvl3pPr marL="1143000" indent="-228600" defTabSz="942975" eaLnBrk="0" hangingPunct="0">
              <a:defRPr>
                <a:solidFill>
                  <a:schemeClr val="tx1"/>
                </a:solidFill>
                <a:latin typeface="Arial" panose="020B0604020202020204" pitchFamily="34" charset="0"/>
                <a:ea typeface="ヒラギノ角ゴ Pro W3" pitchFamily="-112" charset="-128"/>
              </a:defRPr>
            </a:lvl3pPr>
            <a:lvl4pPr marL="1600200" indent="-228600" defTabSz="942975" eaLnBrk="0" hangingPunct="0">
              <a:defRPr>
                <a:solidFill>
                  <a:schemeClr val="tx1"/>
                </a:solidFill>
                <a:latin typeface="Arial" panose="020B0604020202020204" pitchFamily="34" charset="0"/>
                <a:ea typeface="ヒラギノ角ゴ Pro W3" pitchFamily="-112" charset="-128"/>
              </a:defRPr>
            </a:lvl4pPr>
            <a:lvl5pPr marL="2057400" indent="-228600" defTabSz="942975" eaLnBrk="0" hangingPunct="0">
              <a:defRPr>
                <a:solidFill>
                  <a:schemeClr val="tx1"/>
                </a:solidFill>
                <a:latin typeface="Arial" panose="020B0604020202020204" pitchFamily="34" charset="0"/>
                <a:ea typeface="ヒラギノ角ゴ Pro W3" pitchFamily="-112" charset="-128"/>
              </a:defRPr>
            </a:lvl5pPr>
            <a:lvl6pPr marL="25146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6pPr>
            <a:lvl7pPr marL="29718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7pPr>
            <a:lvl8pPr marL="34290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8pPr>
            <a:lvl9pPr marL="3886200" indent="-228600" algn="ctr" defTabSz="942975" eaLnBrk="0" fontAlgn="base" hangingPunct="0">
              <a:spcBef>
                <a:spcPct val="0"/>
              </a:spcBef>
              <a:spcAft>
                <a:spcPct val="0"/>
              </a:spcAft>
              <a:defRPr>
                <a:solidFill>
                  <a:schemeClr val="tx1"/>
                </a:solidFill>
                <a:latin typeface="Arial" panose="020B0604020202020204" pitchFamily="34" charset="0"/>
                <a:ea typeface="ヒラギノ角ゴ Pro W3" pitchFamily="-112" charset="-128"/>
              </a:defRPr>
            </a:lvl9pPr>
          </a:lstStyle>
          <a:p>
            <a:pPr eaLnBrk="1" hangingPunct="1"/>
            <a:fld id="{B922053A-CE6C-4324-BAA3-9169CFBB909A}" type="slidenum">
              <a:rPr lang="en-US" altLang="en-US"/>
              <a:pPr eaLnBrk="1" hangingPunct="1"/>
              <a:t>105</a:t>
            </a:fld>
            <a:endParaRPr lang="en-US" altLang="en-US" dirty="0"/>
          </a:p>
        </p:txBody>
      </p:sp>
    </p:spTree>
    <p:extLst>
      <p:ext uri="{BB962C8B-B14F-4D97-AF65-F5344CB8AC3E}">
        <p14:creationId xmlns:p14="http://schemas.microsoft.com/office/powerpoint/2010/main" val="39669037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a:prstGeom prst="rect">
            <a:avLst/>
          </a:prstGeo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a:prstGeom prst="rect">
            <a:avLst/>
          </a:prstGeo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267071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876300"/>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1981200"/>
            <a:ext cx="8229600" cy="4144963"/>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1517523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_Line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9218"/>
            <a:ext cx="8229600" cy="1176782"/>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idx="1"/>
          </p:nvPr>
        </p:nvSpPr>
        <p:spPr>
          <a:xfrm>
            <a:off x="457200" y="2362200"/>
            <a:ext cx="8229600" cy="3761232"/>
          </a:xfrm>
          <a:prstGeom prst="rect">
            <a:avLst/>
          </a:prstGeom>
        </p:spPr>
        <p:txBody>
          <a:bodyPr/>
          <a:lstStyle>
            <a:lvl1pPr>
              <a:defRPr sz="2800"/>
            </a:lvl1pPr>
            <a:lvl2pPr>
              <a:defRPr sz="2400"/>
            </a:lvl2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30608620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1106424"/>
            <a:ext cx="8229600" cy="877824"/>
          </a:xfrm>
          <a:prstGeom prst="rect">
            <a:avLst/>
          </a:prstGeom>
        </p:spPr>
        <p:txBody>
          <a:bodyPr/>
          <a:lstStyle>
            <a:lvl1pPr>
              <a:defRPr sz="3600"/>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981200"/>
            <a:ext cx="4038600" cy="4144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solidFill>
                  <a:prstClr val="black"/>
                </a:solidFill>
              </a:rPr>
              <a:pPr/>
              <a:t>11/14/2018</a:t>
            </a:fld>
            <a:endParaRPr lang="en-US" dirty="0">
              <a:solidFill>
                <a:prstClr val="black"/>
              </a:solidFill>
            </a:endParaRPr>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dirty="0">
              <a:solidFill>
                <a:prstClr val="black"/>
              </a:solidFill>
            </a:endParaRPr>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solidFill>
                  <a:prstClr val="black"/>
                </a:solidFill>
              </a:rPr>
              <a:pPr/>
              <a:t>‹#›</a:t>
            </a:fld>
            <a:endParaRPr lang="en-US" dirty="0">
              <a:solidFill>
                <a:prstClr val="black"/>
              </a:solidFill>
            </a:endParaRPr>
          </a:p>
        </p:txBody>
      </p:sp>
    </p:spTree>
    <p:extLst>
      <p:ext uri="{BB962C8B-B14F-4D97-AF65-F5344CB8AC3E}">
        <p14:creationId xmlns:p14="http://schemas.microsoft.com/office/powerpoint/2010/main" val="2523627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igure">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
        <p:nvSpPr>
          <p:cNvPr id="6" name="Content Placeholder 5"/>
          <p:cNvSpPr>
            <a:spLocks noGrp="1"/>
          </p:cNvSpPr>
          <p:nvPr>
            <p:ph sz="quarter" idx="13" hasCustomPrompt="1"/>
          </p:nvPr>
        </p:nvSpPr>
        <p:spPr>
          <a:xfrm>
            <a:off x="609600" y="5943600"/>
            <a:ext cx="7924800" cy="457200"/>
          </a:xfrm>
        </p:spPr>
        <p:txBody>
          <a:bodyPr/>
          <a:lstStyle>
            <a:lvl1pPr marL="0" indent="0" algn="ctr">
              <a:buNone/>
              <a:defRPr sz="1800"/>
            </a:lvl1pPr>
          </a:lstStyle>
          <a:p>
            <a:pPr lvl="0"/>
            <a:r>
              <a:rPr lang="en-US" dirty="0" smtClean="0"/>
              <a:t>&lt;Insert Figure number and caption&gt;</a:t>
            </a:r>
            <a:endParaRPr lang="en-US" dirty="0"/>
          </a:p>
        </p:txBody>
      </p:sp>
    </p:spTree>
    <p:extLst>
      <p:ext uri="{BB962C8B-B14F-4D97-AF65-F5344CB8AC3E}">
        <p14:creationId xmlns:p14="http://schemas.microsoft.com/office/powerpoint/2010/main" val="37316319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CFB23AC5-1ECB-4750-8B42-6F046860D03C}" type="datetimeFigureOut">
              <a:rPr lang="en-US" smtClean="0"/>
              <a:t>11/14/2018</a:t>
            </a:fld>
            <a:endParaRPr lang="en-US" dirty="0"/>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dirty="0"/>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9EEAD03B-CB5D-438D-B543-114793A0F76B}" type="slidenum">
              <a:rPr lang="en-US" smtClean="0"/>
              <a:t>‹#›</a:t>
            </a:fld>
            <a:endParaRPr lang="en-US" dirty="0"/>
          </a:p>
        </p:txBody>
      </p:sp>
    </p:spTree>
    <p:extLst>
      <p:ext uri="{BB962C8B-B14F-4D97-AF65-F5344CB8AC3E}">
        <p14:creationId xmlns:p14="http://schemas.microsoft.com/office/powerpoint/2010/main" val="7883366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8"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smtClean="0"/>
              <a:t>Click to edit Master text styles</a:t>
            </a:r>
          </a:p>
          <a:p>
            <a:pPr lvl="1"/>
            <a:r>
              <a:rPr lang="en-US" altLang="en-US" dirty="0" smtClean="0"/>
              <a:t>Second level</a:t>
            </a:r>
          </a:p>
          <a:p>
            <a:pPr lvl="2"/>
            <a:r>
              <a:rPr lang="en-US" altLang="en-US" dirty="0" smtClean="0"/>
              <a:t>Third level</a:t>
            </a:r>
          </a:p>
          <a:p>
            <a:pPr lvl="3"/>
            <a:r>
              <a:rPr lang="en-US" altLang="en-US" dirty="0" smtClean="0"/>
              <a:t>Fourth level</a:t>
            </a:r>
          </a:p>
          <a:p>
            <a:pPr lvl="4"/>
            <a:r>
              <a:rPr lang="en-US" altLang="en-US" dirty="0" smtClean="0"/>
              <a:t>Fifth level</a:t>
            </a:r>
          </a:p>
        </p:txBody>
      </p:sp>
      <p:grpSp>
        <p:nvGrpSpPr>
          <p:cNvPr id="22" name="Group 13"/>
          <p:cNvGrpSpPr>
            <a:grpSpLocks/>
          </p:cNvGrpSpPr>
          <p:nvPr userDrawn="1"/>
        </p:nvGrpSpPr>
        <p:grpSpPr bwMode="auto">
          <a:xfrm>
            <a:off x="-3175" y="0"/>
            <a:ext cx="9147175" cy="6769100"/>
            <a:chOff x="0" y="0"/>
            <a:chExt cx="9147175" cy="6769100"/>
          </a:xfrm>
        </p:grpSpPr>
        <p:grpSp>
          <p:nvGrpSpPr>
            <p:cNvPr id="23" name="Group 9"/>
            <p:cNvGrpSpPr>
              <a:grpSpLocks/>
            </p:cNvGrpSpPr>
            <p:nvPr userDrawn="1"/>
          </p:nvGrpSpPr>
          <p:grpSpPr bwMode="auto">
            <a:xfrm>
              <a:off x="0" y="0"/>
              <a:ext cx="9147175" cy="1006475"/>
              <a:chOff x="0" y="0"/>
              <a:chExt cx="9147175" cy="1006475"/>
            </a:xfrm>
          </p:grpSpPr>
          <p:sp>
            <p:nvSpPr>
              <p:cNvPr id="25" name="Rectangle 24"/>
              <p:cNvSpPr>
                <a:spLocks/>
              </p:cNvSpPr>
              <p:nvPr userDrawn="1"/>
            </p:nvSpPr>
            <p:spPr>
              <a:xfrm>
                <a:off x="0" y="0"/>
                <a:ext cx="9147175" cy="1006475"/>
              </a:xfrm>
              <a:prstGeom prst="rect">
                <a:avLst/>
              </a:prstGeom>
              <a:solidFill>
                <a:schemeClr val="accent2">
                  <a:lumMod val="75000"/>
                </a:schemeClr>
              </a:solidFill>
              <a:ln>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en-US" dirty="0"/>
              </a:p>
            </p:txBody>
          </p:sp>
          <p:sp>
            <p:nvSpPr>
              <p:cNvPr id="26" name="TextBox 11"/>
              <p:cNvSpPr txBox="1">
                <a:spLocks noChangeArrowheads="1"/>
              </p:cNvSpPr>
              <p:nvPr userDrawn="1"/>
            </p:nvSpPr>
            <p:spPr bwMode="auto">
              <a:xfrm>
                <a:off x="1172896" y="269557"/>
                <a:ext cx="7971104"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cs typeface="Arial" panose="020B0604020202020204" pitchFamily="34" charset="0"/>
                  </a:defRPr>
                </a:lvl1pPr>
                <a:lvl2pPr marL="742950" indent="-285750">
                  <a:defRPr>
                    <a:solidFill>
                      <a:schemeClr val="tx1"/>
                    </a:solidFill>
                    <a:latin typeface="Arial" panose="020B0604020202020204" pitchFamily="34" charset="0"/>
                    <a:cs typeface="Arial" panose="020B0604020202020204" pitchFamily="34" charset="0"/>
                  </a:defRPr>
                </a:lvl2pPr>
                <a:lvl3pPr marL="1143000" indent="-228600">
                  <a:defRPr>
                    <a:solidFill>
                      <a:schemeClr val="tx1"/>
                    </a:solidFill>
                    <a:latin typeface="Arial" panose="020B0604020202020204" pitchFamily="34" charset="0"/>
                    <a:cs typeface="Arial" panose="020B0604020202020204" pitchFamily="34" charset="0"/>
                  </a:defRPr>
                </a:lvl3pPr>
                <a:lvl4pPr marL="1600200" indent="-228600">
                  <a:defRPr>
                    <a:solidFill>
                      <a:schemeClr val="tx1"/>
                    </a:solidFill>
                    <a:latin typeface="Arial" panose="020B0604020202020204" pitchFamily="34" charset="0"/>
                    <a:cs typeface="Arial" panose="020B0604020202020204" pitchFamily="34" charset="0"/>
                  </a:defRPr>
                </a:lvl4pPr>
                <a:lvl5pPr marL="2057400" indent="-228600">
                  <a:defRPr>
                    <a:solidFill>
                      <a:schemeClr val="tx1"/>
                    </a:solidFill>
                    <a:latin typeface="Arial" panose="020B0604020202020204" pitchFamily="34" charset="0"/>
                    <a:cs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cs typeface="Arial" panose="020B0604020202020204" pitchFamily="34" charset="0"/>
                  </a:defRPr>
                </a:lvl9pPr>
              </a:lstStyle>
              <a:p>
                <a:pPr algn="ctr" eaLnBrk="1" hangingPunct="1"/>
                <a:r>
                  <a:rPr lang="en-US" altLang="en-US" sz="2600" dirty="0" smtClean="0">
                    <a:solidFill>
                      <a:schemeClr val="bg1"/>
                    </a:solidFill>
                    <a:latin typeface="Century" panose="02040604050505020304" pitchFamily="18" charset="0"/>
                  </a:rPr>
                  <a:t>Principles</a:t>
                </a:r>
                <a:r>
                  <a:rPr lang="en-US" altLang="en-US" sz="2600" baseline="0" dirty="0" smtClean="0">
                    <a:solidFill>
                      <a:schemeClr val="bg1"/>
                    </a:solidFill>
                    <a:latin typeface="Century" panose="02040604050505020304" pitchFamily="18" charset="0"/>
                  </a:rPr>
                  <a:t> of Computer Security, Fourth Edition</a:t>
                </a:r>
                <a:endParaRPr lang="en-US" altLang="en-US" sz="2600" dirty="0">
                  <a:solidFill>
                    <a:schemeClr val="bg1"/>
                  </a:solidFill>
                  <a:latin typeface="Century" panose="02040604050505020304" pitchFamily="18" charset="0"/>
                </a:endParaRPr>
              </a:p>
            </p:txBody>
          </p:sp>
        </p:grpSp>
        <p:sp>
          <p:nvSpPr>
            <p:cNvPr id="24" name="TextBox 23"/>
            <p:cNvSpPr txBox="1"/>
            <p:nvPr userDrawn="1"/>
          </p:nvSpPr>
          <p:spPr>
            <a:xfrm>
              <a:off x="0" y="6553200"/>
              <a:ext cx="9144000" cy="215900"/>
            </a:xfrm>
            <a:prstGeom prst="rect">
              <a:avLst/>
            </a:prstGeom>
            <a:solidFill>
              <a:schemeClr val="tx1"/>
            </a:solidFill>
          </p:spPr>
          <p:txBody>
            <a:bodyPr>
              <a:spAutoFit/>
            </a:bodyPr>
            <a:lstStyle/>
            <a:p>
              <a:pPr eaLnBrk="1" hangingPunct="1">
                <a:defRPr/>
              </a:pPr>
              <a:r>
                <a:rPr lang="en-US" sz="800" dirty="0" smtClean="0">
                  <a:solidFill>
                    <a:schemeClr val="bg1"/>
                  </a:solidFill>
                  <a:latin typeface="Arial" charset="0"/>
                  <a:cs typeface="Arial" charset="0"/>
                </a:rPr>
                <a:t>Copyright © 2016 by McGraw-Hill Education. All rights reserved.</a:t>
              </a:r>
              <a:endParaRPr lang="en-US" sz="800" dirty="0">
                <a:solidFill>
                  <a:schemeClr val="bg1"/>
                </a:solidFill>
                <a:latin typeface="Arial" charset="0"/>
                <a:cs typeface="Arial" charset="0"/>
              </a:endParaRPr>
            </a:p>
          </p:txBody>
        </p:sp>
      </p:grpSp>
      <p:sp>
        <p:nvSpPr>
          <p:cNvPr id="27" name="Footer Placeholder 4"/>
          <p:cNvSpPr txBox="1">
            <a:spLocks/>
          </p:cNvSpPr>
          <p:nvPr userDrawn="1"/>
        </p:nvSpPr>
        <p:spPr>
          <a:xfrm>
            <a:off x="3122612" y="6296025"/>
            <a:ext cx="2895600" cy="365125"/>
          </a:xfrm>
          <a:prstGeom prst="rect">
            <a:avLst/>
          </a:prstGeom>
        </p:spPr>
        <p:txBody>
          <a:bodyPr vert="horz" lIns="91440" tIns="45720" rIns="91440" bIns="45720" rtlCol="0" anchor="ctr"/>
          <a:lstStyle>
            <a:defPPr>
              <a:defRPr lang="en-US"/>
            </a:defPPr>
            <a:lvl1pPr algn="ctr" rtl="0" eaLnBrk="1" fontAlgn="auto" hangingPunct="1">
              <a:spcBef>
                <a:spcPts val="0"/>
              </a:spcBef>
              <a:spcAft>
                <a:spcPts val="0"/>
              </a:spcAft>
              <a:defRPr sz="1200" kern="1200">
                <a:solidFill>
                  <a:schemeClr val="tx1">
                    <a:tint val="75000"/>
                  </a:schemeClr>
                </a:solidFill>
                <a:latin typeface="+mn-lt"/>
                <a:ea typeface="+mn-ea"/>
                <a:cs typeface="+mn-cs"/>
              </a:defRPr>
            </a:lvl1pPr>
            <a:lvl2pPr marL="457200" algn="l" rtl="0" fontAlgn="base">
              <a:spcBef>
                <a:spcPct val="0"/>
              </a:spcBef>
              <a:spcAft>
                <a:spcPct val="0"/>
              </a:spcAft>
              <a:defRPr kern="1200">
                <a:solidFill>
                  <a:schemeClr val="tx1"/>
                </a:solidFill>
                <a:latin typeface="Arial" panose="020B0604020202020204" pitchFamily="34" charset="0"/>
                <a:ea typeface="+mn-ea"/>
                <a:cs typeface="+mn-cs"/>
              </a:defRPr>
            </a:lvl2pPr>
            <a:lvl3pPr marL="914400" algn="l" rtl="0" fontAlgn="base">
              <a:spcBef>
                <a:spcPct val="0"/>
              </a:spcBef>
              <a:spcAft>
                <a:spcPct val="0"/>
              </a:spcAft>
              <a:defRPr kern="1200">
                <a:solidFill>
                  <a:schemeClr val="tx1"/>
                </a:solidFill>
                <a:latin typeface="Arial" panose="020B0604020202020204" pitchFamily="34" charset="0"/>
                <a:ea typeface="+mn-ea"/>
                <a:cs typeface="+mn-cs"/>
              </a:defRPr>
            </a:lvl3pPr>
            <a:lvl4pPr marL="1371600" algn="l" rtl="0" fontAlgn="base">
              <a:spcBef>
                <a:spcPct val="0"/>
              </a:spcBef>
              <a:spcAft>
                <a:spcPct val="0"/>
              </a:spcAft>
              <a:defRPr kern="1200">
                <a:solidFill>
                  <a:schemeClr val="tx1"/>
                </a:solidFill>
                <a:latin typeface="Arial" panose="020B0604020202020204" pitchFamily="34" charset="0"/>
                <a:ea typeface="+mn-ea"/>
                <a:cs typeface="+mn-cs"/>
              </a:defRPr>
            </a:lvl4pPr>
            <a:lvl5pPr marL="1828800" algn="l" rtl="0" fontAlgn="base">
              <a:spcBef>
                <a:spcPct val="0"/>
              </a:spcBef>
              <a:spcAft>
                <a:spcPct val="0"/>
              </a:spcAft>
              <a:defRPr kern="1200">
                <a:solidFill>
                  <a:schemeClr val="tx1"/>
                </a:solidFill>
                <a:latin typeface="Arial" panose="020B0604020202020204" pitchFamily="34" charset="0"/>
                <a:ea typeface="+mn-ea"/>
                <a:cs typeface="+mn-cs"/>
              </a:defRPr>
            </a:lvl5pPr>
            <a:lvl6pPr marL="2286000" algn="l" defTabSz="914400" rtl="0" eaLnBrk="1" latinLnBrk="0" hangingPunct="1">
              <a:defRPr kern="1200">
                <a:solidFill>
                  <a:schemeClr val="tx1"/>
                </a:solidFill>
                <a:latin typeface="Arial" panose="020B0604020202020204" pitchFamily="34" charset="0"/>
                <a:ea typeface="+mn-ea"/>
                <a:cs typeface="+mn-cs"/>
              </a:defRPr>
            </a:lvl6pPr>
            <a:lvl7pPr marL="2743200" algn="l" defTabSz="914400" rtl="0" eaLnBrk="1" latinLnBrk="0" hangingPunct="1">
              <a:defRPr kern="1200">
                <a:solidFill>
                  <a:schemeClr val="tx1"/>
                </a:solidFill>
                <a:latin typeface="Arial" panose="020B0604020202020204" pitchFamily="34" charset="0"/>
                <a:ea typeface="+mn-ea"/>
                <a:cs typeface="+mn-cs"/>
              </a:defRPr>
            </a:lvl7pPr>
            <a:lvl8pPr marL="3200400" algn="l" defTabSz="914400" rtl="0" eaLnBrk="1" latinLnBrk="0" hangingPunct="1">
              <a:defRPr kern="1200">
                <a:solidFill>
                  <a:schemeClr val="tx1"/>
                </a:solidFill>
                <a:latin typeface="Arial" panose="020B0604020202020204" pitchFamily="34" charset="0"/>
                <a:ea typeface="+mn-ea"/>
                <a:cs typeface="+mn-cs"/>
              </a:defRPr>
            </a:lvl8pPr>
            <a:lvl9pPr marL="3657600" algn="l" defTabSz="914400" rtl="0" eaLnBrk="1" latinLnBrk="0" hangingPunct="1">
              <a:defRPr kern="1200">
                <a:solidFill>
                  <a:schemeClr val="tx1"/>
                </a:solidFill>
                <a:latin typeface="Arial" panose="020B0604020202020204" pitchFamily="34" charset="0"/>
                <a:ea typeface="+mn-ea"/>
                <a:cs typeface="+mn-cs"/>
              </a:defRPr>
            </a:lvl9pPr>
          </a:lstStyle>
          <a:p>
            <a:pPr>
              <a:defRPr/>
            </a:pPr>
            <a:endParaRPr lang="en-US" dirty="0"/>
          </a:p>
        </p:txBody>
      </p:sp>
      <p:pic>
        <p:nvPicPr>
          <p:cNvPr id="29" name="Picture 28"/>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3175" y="-15240"/>
            <a:ext cx="1172897" cy="1021715"/>
          </a:xfrm>
          <a:prstGeom prst="rect">
            <a:avLst/>
          </a:prstGeom>
        </p:spPr>
      </p:pic>
    </p:spTree>
    <p:extLst>
      <p:ext uri="{BB962C8B-B14F-4D97-AF65-F5344CB8AC3E}">
        <p14:creationId xmlns:p14="http://schemas.microsoft.com/office/powerpoint/2010/main" val="3614237024"/>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68" r:id="rId3"/>
    <p:sldLayoutId id="2147483667" r:id="rId4"/>
    <p:sldLayoutId id="2147483669" r:id="rId5"/>
    <p:sldLayoutId id="2147483661" r:id="rId6"/>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95.xml"/><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02.xml"/><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03.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hyperlink" Target="http://www.itu.int/" TargetMode="External"/><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6.xml"/><Relationship Id="rId1" Type="http://schemas.openxmlformats.org/officeDocument/2006/relationships/slideLayout" Target="../slideLayouts/slideLayout6.xml"/></Relationships>
</file>

<file path=ppt/slides/_rels/slide113.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07.xml"/><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9.xml"/><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129.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21.xml"/><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22.xml"/><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133.xml"/><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7.xml"/><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5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41.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0.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43.xml"/><Relationship Id="rId1" Type="http://schemas.openxmlformats.org/officeDocument/2006/relationships/slideLayout" Target="../slideLayouts/slideLayout5.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44.xml"/><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45.xml"/><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46.xml"/><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147.xml"/><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2" Type="http://schemas.openxmlformats.org/officeDocument/2006/relationships/notesSlide" Target="../notesSlides/notesSlide14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hyperlink" Target="https://hashcalc.soft112.com/" TargetMode="External"/><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s://hackernoon.com/what-is-the-math-behind-elliptic-curve-cryptography-f61b25253da3"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87.xml"/><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93.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4 Cryptography and Public Key Infrastructure – Part 1</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67943942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Levels of </a:t>
            </a:r>
            <a:r>
              <a:rPr lang="en-US" dirty="0" smtClean="0"/>
              <a:t>Protection of </a:t>
            </a:r>
            <a:r>
              <a:rPr lang="en-US" dirty="0"/>
              <a:t>a </a:t>
            </a:r>
            <a:r>
              <a:rPr lang="en-US" dirty="0" smtClean="0"/>
              <a:t>Cryptosystem</a:t>
            </a:r>
            <a:endParaRPr lang="en-US" dirty="0"/>
          </a:p>
        </p:txBody>
      </p:sp>
      <p:sp>
        <p:nvSpPr>
          <p:cNvPr id="3" name="Content Placeholder 2"/>
          <p:cNvSpPr>
            <a:spLocks noGrp="1"/>
          </p:cNvSpPr>
          <p:nvPr>
            <p:ph idx="1"/>
          </p:nvPr>
        </p:nvSpPr>
        <p:spPr/>
        <p:txBody>
          <a:bodyPr/>
          <a:lstStyle/>
          <a:p>
            <a:r>
              <a:rPr lang="en-US" dirty="0" smtClean="0"/>
              <a:t>Descending list </a:t>
            </a:r>
            <a:r>
              <a:rPr lang="en-US" dirty="0"/>
              <a:t>of </a:t>
            </a:r>
            <a:r>
              <a:rPr lang="en-US" dirty="0" smtClean="0"/>
              <a:t>risks/benefits</a:t>
            </a:r>
          </a:p>
          <a:p>
            <a:pPr marL="914400" lvl="1" indent="-457200">
              <a:buFont typeface="+mj-lt"/>
              <a:buAutoNum type="arabicPeriod"/>
            </a:pPr>
            <a:r>
              <a:rPr lang="en-US" dirty="0" smtClean="0"/>
              <a:t>The </a:t>
            </a:r>
            <a:r>
              <a:rPr lang="en-US" dirty="0"/>
              <a:t>mechanism is no longer useful for any purpose.</a:t>
            </a:r>
          </a:p>
          <a:p>
            <a:pPr marL="914400" lvl="1" indent="-457200">
              <a:buFont typeface="+mj-lt"/>
              <a:buAutoNum type="arabicPeriod"/>
            </a:pPr>
            <a:r>
              <a:rPr lang="en-US" dirty="0"/>
              <a:t>The cost of recovering the clear text without benefit of the key has fallen to a low level.</a:t>
            </a:r>
          </a:p>
          <a:p>
            <a:pPr marL="914400" lvl="1" indent="-457200">
              <a:buFont typeface="+mj-lt"/>
              <a:buAutoNum type="arabicPeriod"/>
            </a:pPr>
            <a:r>
              <a:rPr lang="en-US" dirty="0"/>
              <a:t>The cost has fallen to equal to or less than the value of the data or the next least cost attack.</a:t>
            </a:r>
          </a:p>
          <a:p>
            <a:pPr marL="914400" lvl="1" indent="-457200">
              <a:buFont typeface="+mj-lt"/>
              <a:buAutoNum type="arabicPeriod"/>
            </a:pPr>
            <a:r>
              <a:rPr lang="en-US" dirty="0"/>
              <a:t>The cost has fallen to within several orders of magnitudes of the cost of encryption or the value of the data</a:t>
            </a:r>
            <a:r>
              <a:rPr lang="en-US" dirty="0" smtClean="0"/>
              <a:t>.</a:t>
            </a:r>
            <a:endParaRPr lang="en-US" dirty="0"/>
          </a:p>
        </p:txBody>
      </p:sp>
    </p:spTree>
    <p:extLst>
      <p:ext uri="{BB962C8B-B14F-4D97-AF65-F5344CB8AC3E}">
        <p14:creationId xmlns:p14="http://schemas.microsoft.com/office/powerpoint/2010/main" val="4560509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ea typeface="ヒラギノ角ゴ Pro W3" pitchFamily="-112" charset="-128"/>
              </a:rPr>
              <a:t>The Basics of Public </a:t>
            </a:r>
            <a:r>
              <a:rPr lang="en-US" altLang="en-US" dirty="0" smtClean="0">
                <a:ea typeface="ヒラギノ角ゴ Pro W3" pitchFamily="-112" charset="-128"/>
              </a:rPr>
              <a:t>Key Infrastructures (</a:t>
            </a:r>
            <a:r>
              <a:rPr lang="en-US" altLang="en-US" i="1" dirty="0" smtClean="0">
                <a:ea typeface="ヒラギノ角ゴ Pro W3" pitchFamily="-112" charset="-128"/>
              </a:rPr>
              <a:t>continued</a:t>
            </a:r>
            <a:r>
              <a:rPr lang="en-US" altLang="en-US" dirty="0" smtClean="0">
                <a:ea typeface="ヒラギノ角ゴ Pro W3" pitchFamily="-112" charset="-128"/>
              </a:rPr>
              <a:t>)</a:t>
            </a:r>
          </a:p>
        </p:txBody>
      </p:sp>
      <p:sp>
        <p:nvSpPr>
          <p:cNvPr id="8195" name="Content Placeholder 2"/>
          <p:cNvSpPr>
            <a:spLocks noGrp="1"/>
          </p:cNvSpPr>
          <p:nvPr>
            <p:ph idx="1"/>
          </p:nvPr>
        </p:nvSpPr>
        <p:spPr>
          <a:xfrm>
            <a:off x="457200" y="2362200"/>
            <a:ext cx="8229600" cy="4114800"/>
          </a:xfrm>
        </p:spPr>
        <p:txBody>
          <a:bodyPr/>
          <a:lstStyle/>
          <a:p>
            <a:r>
              <a:rPr lang="en-US" i="1" dirty="0" smtClean="0"/>
              <a:t>Third-party </a:t>
            </a:r>
            <a:r>
              <a:rPr lang="en-US" i="1" dirty="0"/>
              <a:t>trust </a:t>
            </a:r>
            <a:r>
              <a:rPr lang="en-US" i="1" dirty="0" smtClean="0"/>
              <a:t>model</a:t>
            </a:r>
            <a:endParaRPr lang="en-US" altLang="en-US" dirty="0" smtClean="0">
              <a:ea typeface="ヒラギノ角ゴ Pro W3" pitchFamily="-112" charset="-128"/>
            </a:endParaRPr>
          </a:p>
          <a:p>
            <a:pPr lvl="1"/>
            <a:r>
              <a:rPr lang="en-US" dirty="0" smtClean="0"/>
              <a:t>RA requires </a:t>
            </a:r>
            <a:r>
              <a:rPr lang="en-US" dirty="0"/>
              <a:t>proof of identity from </a:t>
            </a:r>
            <a:r>
              <a:rPr lang="en-US" dirty="0" smtClean="0"/>
              <a:t>the individual requesting </a:t>
            </a:r>
            <a:r>
              <a:rPr lang="en-US" dirty="0"/>
              <a:t>a certificate and will validate this </a:t>
            </a:r>
            <a:r>
              <a:rPr lang="en-US" dirty="0" smtClean="0"/>
              <a:t>information.</a:t>
            </a:r>
          </a:p>
          <a:p>
            <a:pPr lvl="1"/>
            <a:r>
              <a:rPr lang="en-US" dirty="0" smtClean="0"/>
              <a:t>RA advises the CA to generate </a:t>
            </a:r>
            <a:r>
              <a:rPr lang="en-US" dirty="0"/>
              <a:t>a </a:t>
            </a:r>
            <a:r>
              <a:rPr lang="en-US" dirty="0" smtClean="0"/>
              <a:t>certificate.</a:t>
            </a:r>
          </a:p>
          <a:p>
            <a:pPr lvl="1"/>
            <a:r>
              <a:rPr lang="en-US" dirty="0" smtClean="0"/>
              <a:t>CA digitally signs </a:t>
            </a:r>
            <a:r>
              <a:rPr lang="en-US" dirty="0"/>
              <a:t>the certificate using its private </a:t>
            </a:r>
            <a:r>
              <a:rPr lang="en-US" dirty="0" smtClean="0"/>
              <a:t>key.</a:t>
            </a:r>
          </a:p>
          <a:p>
            <a:pPr lvl="1"/>
            <a:r>
              <a:rPr lang="en-US" dirty="0" smtClean="0"/>
              <a:t>The </a:t>
            </a:r>
            <a:r>
              <a:rPr lang="en-US" dirty="0"/>
              <a:t>use of the </a:t>
            </a:r>
            <a:r>
              <a:rPr lang="en-US" dirty="0" smtClean="0"/>
              <a:t>CA’s private key </a:t>
            </a:r>
            <a:r>
              <a:rPr lang="en-US" dirty="0"/>
              <a:t>ensures </a:t>
            </a:r>
            <a:r>
              <a:rPr lang="en-US" dirty="0" smtClean="0"/>
              <a:t>that </a:t>
            </a:r>
            <a:r>
              <a:rPr lang="en-US" dirty="0"/>
              <a:t>the certificate came from the CA</a:t>
            </a:r>
            <a:r>
              <a:rPr lang="en-US" dirty="0" smtClean="0"/>
              <a:t>.</a:t>
            </a:r>
            <a:endParaRPr lang="en-US" altLang="en-US" dirty="0" smtClean="0">
              <a:ea typeface="ヒラギノ角ゴ Pro W3" pitchFamily="-112" charset="-128"/>
            </a:endParaRPr>
          </a:p>
        </p:txBody>
      </p:sp>
    </p:spTree>
    <p:extLst>
      <p:ext uri="{BB962C8B-B14F-4D97-AF65-F5344CB8AC3E}">
        <p14:creationId xmlns:p14="http://schemas.microsoft.com/office/powerpoint/2010/main" val="310610325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p:txBody>
          <a:bodyPr/>
          <a:lstStyle/>
          <a:p>
            <a:r>
              <a:rPr lang="en-US" dirty="0"/>
              <a:t>Figure 6.2 Public keys are components of </a:t>
            </a:r>
            <a:r>
              <a:rPr lang="en-US" dirty="0" smtClean="0"/>
              <a:t>digital certificates</a:t>
            </a:r>
            <a:r>
              <a:rPr lang="en-US" dirty="0"/>
              <a:t>.</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1136" y="1295400"/>
            <a:ext cx="4681728" cy="4514150"/>
          </a:xfrm>
          <a:prstGeom prst="rect">
            <a:avLst/>
          </a:prstGeom>
        </p:spPr>
      </p:pic>
    </p:spTree>
    <p:extLst>
      <p:ext uri="{BB962C8B-B14F-4D97-AF65-F5344CB8AC3E}">
        <p14:creationId xmlns:p14="http://schemas.microsoft.com/office/powerpoint/2010/main" val="2045902274"/>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Basics of Public Key Infrastructures (</a:t>
            </a:r>
            <a:r>
              <a:rPr lang="en-US" i="1" dirty="0"/>
              <a:t>continued</a:t>
            </a:r>
            <a:r>
              <a:rPr lang="en-US" dirty="0"/>
              <a:t>)</a:t>
            </a:r>
          </a:p>
        </p:txBody>
      </p:sp>
      <p:sp>
        <p:nvSpPr>
          <p:cNvPr id="6" name="Content Placeholder 5"/>
          <p:cNvSpPr>
            <a:spLocks noGrp="1"/>
          </p:cNvSpPr>
          <p:nvPr>
            <p:ph idx="1"/>
          </p:nvPr>
        </p:nvSpPr>
        <p:spPr>
          <a:xfrm>
            <a:off x="457200" y="2362200"/>
            <a:ext cx="8229600" cy="3962400"/>
          </a:xfrm>
        </p:spPr>
        <p:txBody>
          <a:bodyPr/>
          <a:lstStyle/>
          <a:p>
            <a:r>
              <a:rPr lang="en-US" dirty="0"/>
              <a:t>Numerous applications and protocols </a:t>
            </a:r>
            <a:r>
              <a:rPr lang="en-US" dirty="0" smtClean="0"/>
              <a:t>generate public/private key </a:t>
            </a:r>
            <a:r>
              <a:rPr lang="en-US" dirty="0"/>
              <a:t>pairs and provide functionality similar to what a PKI </a:t>
            </a:r>
            <a:r>
              <a:rPr lang="en-US" dirty="0" smtClean="0"/>
              <a:t>provides.</a:t>
            </a:r>
          </a:p>
          <a:p>
            <a:pPr lvl="1"/>
            <a:r>
              <a:rPr lang="en-US" dirty="0" smtClean="0"/>
              <a:t>No trusted </a:t>
            </a:r>
            <a:r>
              <a:rPr lang="en-US" dirty="0"/>
              <a:t>third party </a:t>
            </a:r>
            <a:r>
              <a:rPr lang="en-US" dirty="0" smtClean="0"/>
              <a:t>is available </a:t>
            </a:r>
            <a:r>
              <a:rPr lang="en-US" dirty="0"/>
              <a:t>for both </a:t>
            </a:r>
            <a:r>
              <a:rPr lang="en-US" dirty="0" smtClean="0"/>
              <a:t>communicating parties.</a:t>
            </a:r>
          </a:p>
          <a:p>
            <a:pPr lvl="1"/>
            <a:r>
              <a:rPr lang="en-US" dirty="0" smtClean="0"/>
              <a:t>For each </a:t>
            </a:r>
            <a:r>
              <a:rPr lang="en-US" dirty="0"/>
              <a:t>party to </a:t>
            </a:r>
            <a:r>
              <a:rPr lang="en-US" dirty="0" smtClean="0"/>
              <a:t>communicate without </a:t>
            </a:r>
            <a:r>
              <a:rPr lang="en-US" dirty="0"/>
              <a:t>a third party vouching for the other’s identity, </a:t>
            </a:r>
            <a:r>
              <a:rPr lang="en-US" dirty="0" smtClean="0"/>
              <a:t>they must </a:t>
            </a:r>
            <a:r>
              <a:rPr lang="en-US" dirty="0"/>
              <a:t>choose to trust each other and </a:t>
            </a:r>
            <a:r>
              <a:rPr lang="en-US" dirty="0" smtClean="0"/>
              <a:t>the communication channel.</a:t>
            </a:r>
          </a:p>
          <a:p>
            <a:pPr lvl="1"/>
            <a:r>
              <a:rPr lang="en-US" dirty="0" smtClean="0"/>
              <a:t>PKI components provide the necessary </a:t>
            </a:r>
            <a:r>
              <a:rPr lang="en-US" dirty="0"/>
              <a:t>level of trust you cannot, or choose not to, provide on your </a:t>
            </a:r>
            <a:r>
              <a:rPr lang="en-US" dirty="0" smtClean="0"/>
              <a:t>own.</a:t>
            </a:r>
          </a:p>
        </p:txBody>
      </p:sp>
    </p:spTree>
    <p:extLst>
      <p:ext uri="{BB962C8B-B14F-4D97-AF65-F5344CB8AC3E}">
        <p14:creationId xmlns:p14="http://schemas.microsoft.com/office/powerpoint/2010/main" val="84936420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The Basics of Public Key Infrastructures (</a:t>
            </a:r>
            <a:r>
              <a:rPr lang="en-US" i="1" dirty="0"/>
              <a:t>continued</a:t>
            </a:r>
            <a:r>
              <a:rPr lang="en-US" dirty="0"/>
              <a:t>)</a:t>
            </a:r>
          </a:p>
        </p:txBody>
      </p:sp>
      <p:sp>
        <p:nvSpPr>
          <p:cNvPr id="6" name="Content Placeholder 5"/>
          <p:cNvSpPr>
            <a:spLocks noGrp="1"/>
          </p:cNvSpPr>
          <p:nvPr>
            <p:ph idx="1"/>
          </p:nvPr>
        </p:nvSpPr>
        <p:spPr>
          <a:xfrm>
            <a:off x="457200" y="2362200"/>
            <a:ext cx="8229600" cy="3962400"/>
          </a:xfrm>
        </p:spPr>
        <p:txBody>
          <a:bodyPr/>
          <a:lstStyle/>
          <a:p>
            <a:r>
              <a:rPr lang="en-US" dirty="0" smtClean="0"/>
              <a:t>An infrastructure </a:t>
            </a:r>
            <a:r>
              <a:rPr lang="en-US" dirty="0"/>
              <a:t>provides a </a:t>
            </a:r>
            <a:r>
              <a:rPr lang="en-US" dirty="0" smtClean="0"/>
              <a:t>sustaining groundwork </a:t>
            </a:r>
            <a:r>
              <a:rPr lang="en-US" dirty="0"/>
              <a:t>upon which other things can be built. </a:t>
            </a:r>
            <a:endParaRPr lang="en-US" dirty="0" smtClean="0"/>
          </a:p>
          <a:p>
            <a:pPr lvl="1"/>
            <a:r>
              <a:rPr lang="en-US" dirty="0" smtClean="0"/>
              <a:t>It works </a:t>
            </a:r>
            <a:r>
              <a:rPr lang="en-US" dirty="0"/>
              <a:t>at a low level to provide a </a:t>
            </a:r>
            <a:r>
              <a:rPr lang="en-US" dirty="0" smtClean="0"/>
              <a:t>predictable and </a:t>
            </a:r>
            <a:r>
              <a:rPr lang="en-US" dirty="0"/>
              <a:t>uniform environment that allows other, higher-level technologies to work together through uniform access points. </a:t>
            </a:r>
            <a:endParaRPr lang="en-US" dirty="0" smtClean="0"/>
          </a:p>
          <a:p>
            <a:r>
              <a:rPr lang="en-US" dirty="0" smtClean="0"/>
              <a:t>The environment the </a:t>
            </a:r>
            <a:r>
              <a:rPr lang="en-US" dirty="0"/>
              <a:t>infrastructure </a:t>
            </a:r>
            <a:r>
              <a:rPr lang="en-US" dirty="0" smtClean="0"/>
              <a:t>provides </a:t>
            </a:r>
            <a:r>
              <a:rPr lang="en-US" dirty="0"/>
              <a:t>allows </a:t>
            </a:r>
            <a:r>
              <a:rPr lang="en-US" dirty="0" smtClean="0"/>
              <a:t>higher-level </a:t>
            </a:r>
            <a:r>
              <a:rPr lang="en-US" dirty="0"/>
              <a:t>applications to communicate with each other </a:t>
            </a:r>
            <a:r>
              <a:rPr lang="en-US" dirty="0" smtClean="0"/>
              <a:t>and gives </a:t>
            </a:r>
            <a:r>
              <a:rPr lang="en-US" dirty="0"/>
              <a:t>them the underlying tools to carry out their tasks.</a:t>
            </a:r>
            <a:endParaRPr lang="en-US" dirty="0" smtClean="0"/>
          </a:p>
        </p:txBody>
      </p:sp>
    </p:spTree>
    <p:extLst>
      <p:ext uri="{BB962C8B-B14F-4D97-AF65-F5344CB8AC3E}">
        <p14:creationId xmlns:p14="http://schemas.microsoft.com/office/powerpoint/2010/main" val="264441196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Certificate Authorities</a:t>
            </a:r>
            <a:endParaRPr lang="en-US" dirty="0" smtClean="0"/>
          </a:p>
        </p:txBody>
      </p:sp>
      <p:sp>
        <p:nvSpPr>
          <p:cNvPr id="10243" name="Content Placeholder 2"/>
          <p:cNvSpPr>
            <a:spLocks noGrp="1"/>
          </p:cNvSpPr>
          <p:nvPr>
            <p:ph idx="1"/>
          </p:nvPr>
        </p:nvSpPr>
        <p:spPr/>
        <p:txBody>
          <a:bodyPr/>
          <a:lstStyle/>
          <a:p>
            <a:r>
              <a:rPr lang="en-US" altLang="en-US" dirty="0" smtClean="0"/>
              <a:t>A </a:t>
            </a:r>
            <a:r>
              <a:rPr lang="en-US" altLang="en-US" b="1" dirty="0" smtClean="0"/>
              <a:t>certificate authority (CA)</a:t>
            </a:r>
            <a:r>
              <a:rPr lang="en-US" altLang="en-US" dirty="0" smtClean="0"/>
              <a:t> is a trusted authority that certifies individuals’ identities and creates electronic documents indicating that individuals are who they say they are.</a:t>
            </a:r>
          </a:p>
          <a:p>
            <a:r>
              <a:rPr lang="en-US" altLang="en-US" dirty="0" smtClean="0"/>
              <a:t>The electronic document is referred to as a </a:t>
            </a:r>
            <a:r>
              <a:rPr lang="en-US" altLang="en-US" b="1" dirty="0" smtClean="0"/>
              <a:t>digital certificate</a:t>
            </a:r>
            <a:r>
              <a:rPr lang="en-US" altLang="en-US" dirty="0" smtClean="0"/>
              <a:t>, and it establishes an association between the subject’s identity and a public key.</a:t>
            </a:r>
          </a:p>
          <a:p>
            <a:r>
              <a:rPr lang="en-US" altLang="en-US" dirty="0" smtClean="0"/>
              <a:t>The private key that is paired with the public key in the certificate is stored separately.</a:t>
            </a:r>
          </a:p>
        </p:txBody>
      </p:sp>
    </p:spTree>
    <p:extLst>
      <p:ext uri="{BB962C8B-B14F-4D97-AF65-F5344CB8AC3E}">
        <p14:creationId xmlns:p14="http://schemas.microsoft.com/office/powerpoint/2010/main" val="302968501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Certificate Authorities (</a:t>
            </a:r>
            <a:r>
              <a:rPr lang="en-US" i="1" dirty="0" smtClean="0"/>
              <a:t>continued</a:t>
            </a:r>
            <a:r>
              <a:rPr lang="en-US" dirty="0" smtClean="0"/>
              <a:t>)</a:t>
            </a:r>
          </a:p>
        </p:txBody>
      </p:sp>
      <p:sp>
        <p:nvSpPr>
          <p:cNvPr id="10243" name="Content Placeholder 2"/>
          <p:cNvSpPr>
            <a:spLocks noGrp="1"/>
          </p:cNvSpPr>
          <p:nvPr>
            <p:ph idx="1"/>
          </p:nvPr>
        </p:nvSpPr>
        <p:spPr/>
        <p:txBody>
          <a:bodyPr/>
          <a:lstStyle/>
          <a:p>
            <a:r>
              <a:rPr lang="en-US" altLang="en-US" dirty="0" smtClean="0"/>
              <a:t>If one CA component is compromised, it can negatively affect the CA integrity overall.</a:t>
            </a:r>
          </a:p>
          <a:p>
            <a:r>
              <a:rPr lang="en-US" altLang="en-US" dirty="0" smtClean="0"/>
              <a:t>Every CA should have a certification practices statement (CPS).</a:t>
            </a:r>
          </a:p>
          <a:p>
            <a:pPr lvl="1"/>
            <a:r>
              <a:rPr lang="en-US" altLang="en-US" dirty="0" smtClean="0"/>
              <a:t>It outlines how identities are verified; the steps the CA follows to generate, maintain, and transmit certificates; and why the CA can be trusted to fulfill its responsibilities.</a:t>
            </a:r>
          </a:p>
          <a:p>
            <a:r>
              <a:rPr lang="en-US" altLang="en-US" dirty="0" smtClean="0"/>
              <a:t>A certificate server is the actual service that issues certificates based on the data provided during the initial registration process.</a:t>
            </a:r>
          </a:p>
        </p:txBody>
      </p:sp>
    </p:spTree>
    <p:extLst>
      <p:ext uri="{BB962C8B-B14F-4D97-AF65-F5344CB8AC3E}">
        <p14:creationId xmlns:p14="http://schemas.microsoft.com/office/powerpoint/2010/main" val="232546611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200" dirty="0" smtClean="0">
                <a:solidFill>
                  <a:schemeClr val="tx1"/>
                </a:solidFill>
                <a:ea typeface="ヒラギノ角ゴ Pro W3" pitchFamily="-112" charset="-128"/>
              </a:rPr>
              <a:t>Registration Authorities</a:t>
            </a:r>
            <a:endParaRPr lang="en-US" sz="2200" dirty="0" smtClean="0">
              <a:ea typeface="ヒラギノ角ゴ Pro W3" pitchFamily="-112" charset="-128"/>
            </a:endParaRPr>
          </a:p>
        </p:txBody>
      </p:sp>
      <p:sp>
        <p:nvSpPr>
          <p:cNvPr id="3" name="Content Placeholder 2"/>
          <p:cNvSpPr>
            <a:spLocks noGrp="1"/>
          </p:cNvSpPr>
          <p:nvPr>
            <p:ph idx="1"/>
          </p:nvPr>
        </p:nvSpPr>
        <p:spPr/>
        <p:txBody>
          <a:bodyPr/>
          <a:lstStyle/>
          <a:p>
            <a:r>
              <a:rPr lang="en-US" dirty="0"/>
              <a:t>A </a:t>
            </a:r>
            <a:r>
              <a:rPr lang="en-US" b="1" dirty="0"/>
              <a:t>registration authority (RA)</a:t>
            </a:r>
            <a:r>
              <a:rPr lang="en-US" dirty="0"/>
              <a:t> is the PKI component that accepts a </a:t>
            </a:r>
            <a:r>
              <a:rPr lang="en-US" dirty="0" smtClean="0"/>
              <a:t>request for </a:t>
            </a:r>
            <a:r>
              <a:rPr lang="en-US" dirty="0"/>
              <a:t>a digital certificate and performs the necessary steps of registering </a:t>
            </a:r>
            <a:r>
              <a:rPr lang="en-US" dirty="0" smtClean="0"/>
              <a:t>and authenticating </a:t>
            </a:r>
            <a:r>
              <a:rPr lang="en-US" dirty="0"/>
              <a:t>the person requesting the certificate. </a:t>
            </a:r>
            <a:endParaRPr lang="en-US" dirty="0" smtClean="0"/>
          </a:p>
          <a:p>
            <a:r>
              <a:rPr lang="en-US" dirty="0" smtClean="0"/>
              <a:t>The authentication requirements </a:t>
            </a:r>
            <a:r>
              <a:rPr lang="en-US" dirty="0"/>
              <a:t>differ depending on the type of certificate being requested</a:t>
            </a:r>
            <a:r>
              <a:rPr lang="en-US" dirty="0" smtClean="0"/>
              <a:t>.</a:t>
            </a:r>
          </a:p>
          <a:p>
            <a:r>
              <a:rPr lang="en-US" dirty="0" smtClean="0"/>
              <a:t>Most </a:t>
            </a:r>
            <a:r>
              <a:rPr lang="en-US" dirty="0"/>
              <a:t>CAs offer a series of classes of certificates with increasing trust </a:t>
            </a:r>
            <a:r>
              <a:rPr lang="en-US" dirty="0" smtClean="0"/>
              <a:t>by class.</a:t>
            </a:r>
            <a:endParaRPr lang="en-US" dirty="0"/>
          </a:p>
        </p:txBody>
      </p:sp>
    </p:spTree>
    <p:extLst>
      <p:ext uri="{BB962C8B-B14F-4D97-AF65-F5344CB8AC3E}">
        <p14:creationId xmlns:p14="http://schemas.microsoft.com/office/powerpoint/2010/main" val="143977708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defRPr/>
            </a:pPr>
            <a:r>
              <a:rPr lang="en-US" sz="3200" dirty="0" smtClean="0">
                <a:solidFill>
                  <a:schemeClr val="tx1"/>
                </a:solidFill>
                <a:ea typeface="ヒラギノ角ゴ Pro W3" pitchFamily="-112" charset="-128"/>
              </a:rPr>
              <a:t>Registration Authorities (</a:t>
            </a:r>
            <a:r>
              <a:rPr lang="en-US" sz="3200" i="1" dirty="0" smtClean="0">
                <a:solidFill>
                  <a:schemeClr val="tx1"/>
                </a:solidFill>
                <a:ea typeface="ヒラギノ角ゴ Pro W3" pitchFamily="-112" charset="-128"/>
              </a:rPr>
              <a:t>continued</a:t>
            </a:r>
            <a:r>
              <a:rPr lang="en-US" sz="3200" dirty="0" smtClean="0">
                <a:solidFill>
                  <a:schemeClr val="tx1"/>
                </a:solidFill>
                <a:ea typeface="ヒラギノ角ゴ Pro W3" pitchFamily="-112" charset="-128"/>
              </a:rPr>
              <a:t>)</a:t>
            </a:r>
            <a:endParaRPr lang="en-US" sz="2200" dirty="0" smtClean="0">
              <a:ea typeface="ヒラギノ角ゴ Pro W3" pitchFamily="-112" charset="-128"/>
            </a:endParaRPr>
          </a:p>
        </p:txBody>
      </p:sp>
      <p:sp>
        <p:nvSpPr>
          <p:cNvPr id="3" name="Content Placeholder 2"/>
          <p:cNvSpPr>
            <a:spLocks noGrp="1"/>
          </p:cNvSpPr>
          <p:nvPr>
            <p:ph idx="1"/>
          </p:nvPr>
        </p:nvSpPr>
        <p:spPr/>
        <p:txBody>
          <a:bodyPr/>
          <a:lstStyle/>
          <a:p>
            <a:r>
              <a:rPr lang="en-US" dirty="0"/>
              <a:t>Each higher class of certificate can carry out more powerful and </a:t>
            </a:r>
            <a:r>
              <a:rPr lang="en-US" dirty="0" smtClean="0"/>
              <a:t>critical tasks </a:t>
            </a:r>
            <a:r>
              <a:rPr lang="en-US" dirty="0"/>
              <a:t>than the one below </a:t>
            </a:r>
            <a:r>
              <a:rPr lang="en-US" dirty="0" smtClean="0"/>
              <a:t>it.</a:t>
            </a:r>
          </a:p>
          <a:p>
            <a:r>
              <a:rPr lang="en-US" dirty="0" smtClean="0"/>
              <a:t>A </a:t>
            </a:r>
            <a:r>
              <a:rPr lang="en-US" dirty="0"/>
              <a:t>1:1 correspondence does not necessarily exist between identities and certificates</a:t>
            </a:r>
            <a:r>
              <a:rPr lang="en-US" dirty="0" smtClean="0"/>
              <a:t>.</a:t>
            </a:r>
          </a:p>
          <a:p>
            <a:r>
              <a:rPr lang="en-US" dirty="0" smtClean="0"/>
              <a:t>If </a:t>
            </a:r>
            <a:r>
              <a:rPr lang="en-US" dirty="0"/>
              <a:t>an application creates a key store that can </a:t>
            </a:r>
            <a:r>
              <a:rPr lang="en-US" dirty="0" smtClean="0"/>
              <a:t>be accessed </a:t>
            </a:r>
            <a:r>
              <a:rPr lang="en-US" dirty="0"/>
              <a:t>by other applications, it will provide </a:t>
            </a:r>
            <a:r>
              <a:rPr lang="en-US" dirty="0" smtClean="0"/>
              <a:t>a standardized </a:t>
            </a:r>
            <a:r>
              <a:rPr lang="en-US" dirty="0"/>
              <a:t>interface, called the </a:t>
            </a:r>
            <a:r>
              <a:rPr lang="en-US" i="1" dirty="0"/>
              <a:t>application programming interface (API</a:t>
            </a:r>
            <a:r>
              <a:rPr lang="en-US" i="1" dirty="0" smtClean="0"/>
              <a:t>)</a:t>
            </a:r>
            <a:r>
              <a:rPr lang="en-US" dirty="0" smtClean="0"/>
              <a:t>.</a:t>
            </a:r>
          </a:p>
          <a:p>
            <a:r>
              <a:rPr lang="en-US" dirty="0" smtClean="0"/>
              <a:t>Often, </a:t>
            </a:r>
            <a:r>
              <a:rPr lang="en-US" dirty="0"/>
              <a:t>the digital certificate and public key are also stored in a </a:t>
            </a:r>
            <a:r>
              <a:rPr lang="en-US" dirty="0" smtClean="0"/>
              <a:t>certificate repository.</a:t>
            </a:r>
            <a:endParaRPr lang="en-US" dirty="0"/>
          </a:p>
        </p:txBody>
      </p:sp>
    </p:spTree>
    <p:extLst>
      <p:ext uri="{BB962C8B-B14F-4D97-AF65-F5344CB8AC3E}">
        <p14:creationId xmlns:p14="http://schemas.microsoft.com/office/powerpoint/2010/main" val="110334642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Figure 6.3 Steps for obtaining a digital certificate</a:t>
            </a:r>
          </a:p>
        </p:txBody>
      </p:sp>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68958" y="1295400"/>
            <a:ext cx="6006084" cy="4162555"/>
          </a:xfrm>
          <a:prstGeom prst="rect">
            <a:avLst/>
          </a:prstGeom>
        </p:spPr>
      </p:pic>
    </p:spTree>
    <p:extLst>
      <p:ext uri="{BB962C8B-B14F-4D97-AF65-F5344CB8AC3E}">
        <p14:creationId xmlns:p14="http://schemas.microsoft.com/office/powerpoint/2010/main" val="3470485683"/>
      </p:ext>
    </p:extLst>
  </p:cSld>
  <p:clrMapOvr>
    <a:masterClrMapping/>
  </p:clrMapOvr>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p:txBody>
          <a:bodyPr/>
          <a:lstStyle/>
          <a:p>
            <a:r>
              <a:rPr lang="en-US" dirty="0"/>
              <a:t>Figure 6.4 Some key stores can be shared by different applications.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69411" y="1447800"/>
            <a:ext cx="6405177" cy="4343400"/>
          </a:xfrm>
          <a:prstGeom prst="rect">
            <a:avLst/>
          </a:prstGeom>
        </p:spPr>
      </p:pic>
    </p:spTree>
    <p:extLst>
      <p:ext uri="{BB962C8B-B14F-4D97-AF65-F5344CB8AC3E}">
        <p14:creationId xmlns:p14="http://schemas.microsoft.com/office/powerpoint/2010/main" val="2069270390"/>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Descending </a:t>
            </a:r>
            <a:r>
              <a:rPr lang="en-US" dirty="0" smtClean="0"/>
              <a:t>List of Risks/Benefits (</a:t>
            </a:r>
            <a:r>
              <a:rPr lang="en-US" i="1" dirty="0"/>
              <a:t>continued</a:t>
            </a:r>
            <a:r>
              <a:rPr lang="en-US" dirty="0"/>
              <a:t>)</a:t>
            </a:r>
          </a:p>
        </p:txBody>
      </p:sp>
      <p:sp>
        <p:nvSpPr>
          <p:cNvPr id="3" name="Content Placeholder 2"/>
          <p:cNvSpPr>
            <a:spLocks noGrp="1"/>
          </p:cNvSpPr>
          <p:nvPr>
            <p:ph idx="1"/>
          </p:nvPr>
        </p:nvSpPr>
        <p:spPr/>
        <p:txBody>
          <a:bodyPr/>
          <a:lstStyle/>
          <a:p>
            <a:pPr marL="914400" lvl="1" indent="-457200">
              <a:buFont typeface="+mj-lt"/>
              <a:buAutoNum type="arabicPeriod" startAt="5"/>
            </a:pPr>
            <a:r>
              <a:rPr lang="en-US" dirty="0" smtClean="0"/>
              <a:t>The </a:t>
            </a:r>
            <a:r>
              <a:rPr lang="en-US" dirty="0"/>
              <a:t>elapsed time of attack has fallen to within magnitudes of the life of the data, regardless of the cost thereof.</a:t>
            </a:r>
          </a:p>
          <a:p>
            <a:pPr marL="914400" lvl="1" indent="-457200">
              <a:buFont typeface="+mj-lt"/>
              <a:buAutoNum type="arabicPeriod" startAt="5"/>
            </a:pPr>
            <a:r>
              <a:rPr lang="en-US" dirty="0"/>
              <a:t>The cost has fallen to less than the cost of a brute-force attack against the key?</a:t>
            </a:r>
          </a:p>
          <a:p>
            <a:pPr marL="914400" lvl="1" indent="-457200">
              <a:buFont typeface="+mj-lt"/>
              <a:buAutoNum type="arabicPeriod" startAt="5"/>
            </a:pPr>
            <a:r>
              <a:rPr lang="en-US" dirty="0"/>
              <a:t>Someone has recovered one key or one message</a:t>
            </a:r>
            <a:r>
              <a:rPr lang="en-US" dirty="0" smtClean="0"/>
              <a:t>.</a:t>
            </a:r>
            <a:endParaRPr lang="en-US" dirty="0"/>
          </a:p>
        </p:txBody>
      </p:sp>
    </p:spTree>
    <p:extLst>
      <p:ext uri="{BB962C8B-B14F-4D97-AF65-F5344CB8AC3E}">
        <p14:creationId xmlns:p14="http://schemas.microsoft.com/office/powerpoint/2010/main" val="4252518939"/>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Local Registration Authorities</a:t>
            </a:r>
            <a:endParaRPr lang="en-US" dirty="0" smtClean="0"/>
          </a:p>
        </p:txBody>
      </p:sp>
      <p:sp>
        <p:nvSpPr>
          <p:cNvPr id="11267" name="Content Placeholder 2"/>
          <p:cNvSpPr>
            <a:spLocks noGrp="1"/>
          </p:cNvSpPr>
          <p:nvPr>
            <p:ph idx="1"/>
          </p:nvPr>
        </p:nvSpPr>
        <p:spPr/>
        <p:txBody>
          <a:bodyPr/>
          <a:lstStyle/>
          <a:p>
            <a:r>
              <a:rPr lang="en-US" altLang="en-US" dirty="0" smtClean="0"/>
              <a:t>A </a:t>
            </a:r>
            <a:r>
              <a:rPr lang="en-US" altLang="en-US" b="1" dirty="0" smtClean="0"/>
              <a:t>local registration authority (LRA) </a:t>
            </a:r>
            <a:r>
              <a:rPr lang="en-US" altLang="en-US" dirty="0" smtClean="0"/>
              <a:t>performs the same functions as an RA.</a:t>
            </a:r>
          </a:p>
          <a:p>
            <a:pPr lvl="1"/>
            <a:r>
              <a:rPr lang="en-US" altLang="en-US" dirty="0" smtClean="0"/>
              <a:t>It is closer to the end users and reduces WAN traffic.</a:t>
            </a:r>
          </a:p>
          <a:p>
            <a:pPr lvl="1"/>
            <a:r>
              <a:rPr lang="en-US" altLang="en-US" dirty="0" smtClean="0"/>
              <a:t>It is implemented in companies with their own internal PKIs and in companies with distributed sites</a:t>
            </a:r>
          </a:p>
          <a:p>
            <a:pPr lvl="1"/>
            <a:r>
              <a:rPr lang="en-US" altLang="en-US" dirty="0" smtClean="0"/>
              <a:t>It performs identification, verification, registration functions;  sends request, along with the user’s public key, to a centralized CA so that the certificate can be generated.</a:t>
            </a:r>
          </a:p>
          <a:p>
            <a:pPr lvl="1"/>
            <a:r>
              <a:rPr lang="en-US" altLang="en-US" dirty="0" smtClean="0"/>
              <a:t>It acts as an interface between the users and the CA.</a:t>
            </a:r>
          </a:p>
          <a:p>
            <a:pPr lvl="1"/>
            <a:r>
              <a:rPr lang="en-US" dirty="0" smtClean="0"/>
              <a:t>LRAs simplify the RA/CA process for entities that desire certificates only for in-house use.</a:t>
            </a:r>
            <a:endParaRPr lang="en-US" altLang="en-US" dirty="0" smtClean="0"/>
          </a:p>
        </p:txBody>
      </p:sp>
    </p:spTree>
    <p:extLst>
      <p:ext uri="{BB962C8B-B14F-4D97-AF65-F5344CB8AC3E}">
        <p14:creationId xmlns:p14="http://schemas.microsoft.com/office/powerpoint/2010/main" val="2036663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Digital Certificates</a:t>
            </a:r>
          </a:p>
        </p:txBody>
      </p:sp>
      <p:sp>
        <p:nvSpPr>
          <p:cNvPr id="3" name="Content Placeholder 2"/>
          <p:cNvSpPr>
            <a:spLocks noGrp="1"/>
          </p:cNvSpPr>
          <p:nvPr>
            <p:ph idx="1"/>
          </p:nvPr>
        </p:nvSpPr>
        <p:spPr>
          <a:xfrm>
            <a:off x="457200" y="1981200"/>
            <a:ext cx="8229600" cy="4495800"/>
          </a:xfrm>
        </p:spPr>
        <p:txBody>
          <a:bodyPr/>
          <a:lstStyle/>
          <a:p>
            <a:r>
              <a:rPr lang="en-US" dirty="0"/>
              <a:t>A digital certificate binds an individual’s identity to a public </a:t>
            </a:r>
            <a:r>
              <a:rPr lang="en-US" dirty="0" smtClean="0"/>
              <a:t>key.</a:t>
            </a:r>
          </a:p>
          <a:p>
            <a:pPr lvl="1"/>
            <a:r>
              <a:rPr lang="en-US" dirty="0" smtClean="0"/>
              <a:t>It contains information </a:t>
            </a:r>
            <a:r>
              <a:rPr lang="en-US" dirty="0"/>
              <a:t>a receiver needs to be assured of the identity </a:t>
            </a:r>
            <a:r>
              <a:rPr lang="en-US" dirty="0" smtClean="0"/>
              <a:t>of the </a:t>
            </a:r>
            <a:r>
              <a:rPr lang="en-US" dirty="0"/>
              <a:t>public key owner</a:t>
            </a:r>
            <a:r>
              <a:rPr lang="en-US" dirty="0" smtClean="0"/>
              <a:t>.</a:t>
            </a:r>
          </a:p>
          <a:p>
            <a:pPr lvl="1"/>
            <a:r>
              <a:rPr lang="en-US" dirty="0" smtClean="0"/>
              <a:t>It is created </a:t>
            </a:r>
            <a:r>
              <a:rPr lang="en-US" dirty="0"/>
              <a:t>and formatted based on the X.509 </a:t>
            </a:r>
            <a:r>
              <a:rPr lang="en-US" dirty="0" smtClean="0"/>
              <a:t>standard.</a:t>
            </a:r>
          </a:p>
          <a:p>
            <a:pPr lvl="2"/>
            <a:r>
              <a:rPr lang="en-US" dirty="0" smtClean="0"/>
              <a:t>Outlines necessary </a:t>
            </a:r>
            <a:r>
              <a:rPr lang="en-US" dirty="0"/>
              <a:t>fields of a certificate and the possible </a:t>
            </a:r>
            <a:r>
              <a:rPr lang="en-US" dirty="0" smtClean="0"/>
              <a:t>values that </a:t>
            </a:r>
            <a:r>
              <a:rPr lang="en-US" dirty="0"/>
              <a:t>can be inserted into the </a:t>
            </a:r>
            <a:r>
              <a:rPr lang="en-US" dirty="0" smtClean="0"/>
              <a:t>fields</a:t>
            </a:r>
          </a:p>
          <a:p>
            <a:pPr lvl="2"/>
            <a:r>
              <a:rPr lang="en-US" dirty="0"/>
              <a:t>M</a:t>
            </a:r>
            <a:r>
              <a:rPr lang="en-US" dirty="0" smtClean="0"/>
              <a:t>ost </a:t>
            </a:r>
            <a:r>
              <a:rPr lang="en-US" dirty="0"/>
              <a:t>current </a:t>
            </a:r>
            <a:r>
              <a:rPr lang="en-US" dirty="0" smtClean="0"/>
              <a:t>version: X.509 </a:t>
            </a:r>
            <a:r>
              <a:rPr lang="en-US" dirty="0"/>
              <a:t>version </a:t>
            </a:r>
            <a:r>
              <a:rPr lang="en-US" dirty="0" smtClean="0"/>
              <a:t>3, a standard of the International Telecommunication </a:t>
            </a:r>
            <a:r>
              <a:rPr lang="en-US" dirty="0"/>
              <a:t>Union </a:t>
            </a:r>
            <a:r>
              <a:rPr lang="en-US" dirty="0" smtClean="0"/>
              <a:t>(</a:t>
            </a:r>
            <a:r>
              <a:rPr lang="en-US" dirty="0" smtClean="0">
                <a:hlinkClick r:id="rId3"/>
              </a:rPr>
              <a:t>http://www.itu.int</a:t>
            </a:r>
            <a:r>
              <a:rPr lang="en-US" dirty="0" smtClean="0"/>
              <a:t>)</a:t>
            </a:r>
            <a:endParaRPr lang="en-US" dirty="0"/>
          </a:p>
        </p:txBody>
      </p:sp>
    </p:spTree>
    <p:extLst>
      <p:ext uri="{BB962C8B-B14F-4D97-AF65-F5344CB8AC3E}">
        <p14:creationId xmlns:p14="http://schemas.microsoft.com/office/powerpoint/2010/main" val="1706148103"/>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5918" y="1266092"/>
            <a:ext cx="6252165" cy="5029200"/>
          </a:xfrm>
          <a:prstGeom prst="rect">
            <a:avLst/>
          </a:prstGeom>
        </p:spPr>
      </p:pic>
    </p:spTree>
    <p:extLst>
      <p:ext uri="{BB962C8B-B14F-4D97-AF65-F5344CB8AC3E}">
        <p14:creationId xmlns:p14="http://schemas.microsoft.com/office/powerpoint/2010/main" val="3745932771"/>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47700" y="5486400"/>
            <a:ext cx="7924800" cy="457200"/>
          </a:xfrm>
        </p:spPr>
        <p:txBody>
          <a:bodyPr/>
          <a:lstStyle/>
          <a:p>
            <a:r>
              <a:rPr lang="en-US" dirty="0"/>
              <a:t> Figure 6.5 Fields within a digital certificate</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9600" y="1981200"/>
            <a:ext cx="7881216" cy="3200400"/>
          </a:xfrm>
          <a:prstGeom prst="rect">
            <a:avLst/>
          </a:prstGeom>
        </p:spPr>
      </p:pic>
    </p:spTree>
    <p:extLst>
      <p:ext uri="{BB962C8B-B14F-4D97-AF65-F5344CB8AC3E}">
        <p14:creationId xmlns:p14="http://schemas.microsoft.com/office/powerpoint/2010/main" val="1191323428"/>
      </p:ext>
    </p:extLst>
  </p:cSld>
  <p:clrMapOvr>
    <a:masterClrMapping/>
  </p:clrMapOvr>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Extensions</a:t>
            </a:r>
          </a:p>
        </p:txBody>
      </p:sp>
      <p:sp>
        <p:nvSpPr>
          <p:cNvPr id="3" name="Content Placeholder 2"/>
          <p:cNvSpPr>
            <a:spLocks noGrp="1"/>
          </p:cNvSpPr>
          <p:nvPr>
            <p:ph idx="1"/>
          </p:nvPr>
        </p:nvSpPr>
        <p:spPr/>
        <p:txBody>
          <a:bodyPr/>
          <a:lstStyle/>
          <a:p>
            <a:r>
              <a:rPr lang="en-US" dirty="0"/>
              <a:t>Certificate extensions allow for further information to be inserted </a:t>
            </a:r>
            <a:r>
              <a:rPr lang="en-US" dirty="0" smtClean="0"/>
              <a:t>within the certificate.</a:t>
            </a:r>
          </a:p>
          <a:p>
            <a:pPr lvl="1"/>
            <a:r>
              <a:rPr lang="en-US" dirty="0" smtClean="0"/>
              <a:t>Extensions provide </a:t>
            </a:r>
            <a:r>
              <a:rPr lang="en-US" dirty="0"/>
              <a:t>more functionality in a </a:t>
            </a:r>
            <a:r>
              <a:rPr lang="en-US" dirty="0" smtClean="0"/>
              <a:t>PKI implementation.</a:t>
            </a:r>
          </a:p>
          <a:p>
            <a:pPr lvl="1"/>
            <a:r>
              <a:rPr lang="en-US" dirty="0" smtClean="0"/>
              <a:t>Standard certificate </a:t>
            </a:r>
            <a:r>
              <a:rPr lang="en-US" dirty="0"/>
              <a:t>extensions are implemented for every PKI implementation</a:t>
            </a:r>
            <a:r>
              <a:rPr lang="en-US" dirty="0" smtClean="0"/>
              <a:t>.</a:t>
            </a:r>
          </a:p>
          <a:p>
            <a:pPr lvl="1"/>
            <a:r>
              <a:rPr lang="en-US" dirty="0" smtClean="0"/>
              <a:t>Private </a:t>
            </a:r>
            <a:r>
              <a:rPr lang="en-US" dirty="0"/>
              <a:t>certificate extensions are defined for specific organizations (or </a:t>
            </a:r>
            <a:r>
              <a:rPr lang="en-US" dirty="0" smtClean="0"/>
              <a:t>domains within </a:t>
            </a:r>
            <a:r>
              <a:rPr lang="en-US" dirty="0"/>
              <a:t>one organization), and they allow companies to further define different, specific uses for digital certificates to best fit their business needs.</a:t>
            </a:r>
          </a:p>
        </p:txBody>
      </p:sp>
    </p:spTree>
    <p:extLst>
      <p:ext uri="{BB962C8B-B14F-4D97-AF65-F5344CB8AC3E}">
        <p14:creationId xmlns:p14="http://schemas.microsoft.com/office/powerpoint/2010/main" val="305448154"/>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a:t>
            </a:r>
            <a:r>
              <a:rPr lang="en-US" dirty="0" smtClean="0"/>
              <a:t>Extensions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Key usage extensions dictate </a:t>
            </a:r>
            <a:r>
              <a:rPr lang="en-US" dirty="0"/>
              <a:t>how the public key that is held within the </a:t>
            </a:r>
            <a:r>
              <a:rPr lang="en-US" dirty="0" smtClean="0"/>
              <a:t>certificate can </a:t>
            </a:r>
            <a:r>
              <a:rPr lang="en-US" dirty="0"/>
              <a:t>be used</a:t>
            </a:r>
            <a:r>
              <a:rPr lang="en-US" dirty="0" smtClean="0"/>
              <a:t>.</a:t>
            </a:r>
          </a:p>
          <a:p>
            <a:pPr lvl="1"/>
            <a:r>
              <a:rPr lang="en-US" dirty="0" smtClean="0"/>
              <a:t>Public </a:t>
            </a:r>
            <a:r>
              <a:rPr lang="en-US" dirty="0"/>
              <a:t>keys </a:t>
            </a:r>
            <a:r>
              <a:rPr lang="en-US" dirty="0" smtClean="0"/>
              <a:t>are used </a:t>
            </a:r>
            <a:r>
              <a:rPr lang="en-US" dirty="0"/>
              <a:t>for different </a:t>
            </a:r>
            <a:r>
              <a:rPr lang="en-US" dirty="0" smtClean="0"/>
              <a:t>functions:</a:t>
            </a:r>
          </a:p>
          <a:p>
            <a:pPr lvl="2"/>
            <a:r>
              <a:rPr lang="en-US" dirty="0" smtClean="0"/>
              <a:t>Symmetric </a:t>
            </a:r>
            <a:r>
              <a:rPr lang="en-US" dirty="0"/>
              <a:t>key encryption, data encryption, </a:t>
            </a:r>
            <a:r>
              <a:rPr lang="en-US" dirty="0" smtClean="0"/>
              <a:t>verifying digital </a:t>
            </a:r>
            <a:r>
              <a:rPr lang="en-US" dirty="0"/>
              <a:t>signatures</a:t>
            </a:r>
            <a:r>
              <a:rPr lang="en-US" dirty="0" smtClean="0"/>
              <a:t>, and </a:t>
            </a:r>
            <a:r>
              <a:rPr lang="en-US" dirty="0"/>
              <a:t>more</a:t>
            </a:r>
            <a:r>
              <a:rPr lang="en-US" dirty="0" smtClean="0"/>
              <a:t>.</a:t>
            </a:r>
          </a:p>
          <a:p>
            <a:pPr lvl="1"/>
            <a:r>
              <a:rPr lang="en-US" dirty="0"/>
              <a:t>N</a:t>
            </a:r>
            <a:r>
              <a:rPr lang="en-US" dirty="0" smtClean="0"/>
              <a:t>onrepudiation </a:t>
            </a:r>
            <a:r>
              <a:rPr lang="en-US" dirty="0"/>
              <a:t>service </a:t>
            </a:r>
            <a:r>
              <a:rPr lang="en-US" dirty="0" smtClean="0"/>
              <a:t>can be provided by </a:t>
            </a:r>
            <a:r>
              <a:rPr lang="en-US" dirty="0"/>
              <a:t>third-party </a:t>
            </a:r>
            <a:r>
              <a:rPr lang="en-US" dirty="0" smtClean="0"/>
              <a:t>notary.</a:t>
            </a:r>
          </a:p>
          <a:p>
            <a:pPr lvl="1"/>
            <a:r>
              <a:rPr lang="en-US" dirty="0" smtClean="0"/>
              <a:t>A trusted </a:t>
            </a:r>
            <a:r>
              <a:rPr lang="en-US" dirty="0"/>
              <a:t>time source </a:t>
            </a:r>
            <a:r>
              <a:rPr lang="en-US" dirty="0" smtClean="0"/>
              <a:t>can </a:t>
            </a:r>
            <a:r>
              <a:rPr lang="en-US" dirty="0"/>
              <a:t>be </a:t>
            </a:r>
            <a:r>
              <a:rPr lang="en-US" dirty="0" smtClean="0"/>
              <a:t>a trusted </a:t>
            </a:r>
            <a:r>
              <a:rPr lang="en-US" dirty="0"/>
              <a:t>third party called a </a:t>
            </a:r>
            <a:r>
              <a:rPr lang="en-US" i="1" dirty="0"/>
              <a:t>time stamp authority (TSA</a:t>
            </a:r>
            <a:r>
              <a:rPr lang="en-US" i="1" dirty="0" smtClean="0"/>
              <a:t>).</a:t>
            </a:r>
          </a:p>
          <a:p>
            <a:pPr lvl="2"/>
            <a:r>
              <a:rPr lang="en-US" dirty="0"/>
              <a:t>G</a:t>
            </a:r>
            <a:r>
              <a:rPr lang="en-US" dirty="0" smtClean="0"/>
              <a:t>ives </a:t>
            </a:r>
            <a:r>
              <a:rPr lang="en-US" dirty="0"/>
              <a:t>users a higher level of confidence as to </a:t>
            </a:r>
            <a:r>
              <a:rPr lang="en-US" i="1" dirty="0"/>
              <a:t>when </a:t>
            </a:r>
            <a:r>
              <a:rPr lang="en-US" dirty="0"/>
              <a:t>specific </a:t>
            </a:r>
            <a:r>
              <a:rPr lang="en-US" dirty="0" smtClean="0"/>
              <a:t>messages were </a:t>
            </a:r>
            <a:r>
              <a:rPr lang="en-US" dirty="0"/>
              <a:t>digitally signed</a:t>
            </a:r>
            <a:r>
              <a:rPr lang="en-US" dirty="0" smtClean="0"/>
              <a:t>.</a:t>
            </a:r>
            <a:endParaRPr lang="en-US" dirty="0"/>
          </a:p>
        </p:txBody>
      </p:sp>
    </p:spTree>
    <p:extLst>
      <p:ext uri="{BB962C8B-B14F-4D97-AF65-F5344CB8AC3E}">
        <p14:creationId xmlns:p14="http://schemas.microsoft.com/office/powerpoint/2010/main" val="396605469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a:t>
            </a:r>
            <a:r>
              <a:rPr lang="en-US" dirty="0" smtClean="0"/>
              <a:t>Extensions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Critical and </a:t>
            </a:r>
            <a:r>
              <a:rPr lang="en-US" dirty="0" smtClean="0"/>
              <a:t>noncritical extensions are indicated </a:t>
            </a:r>
            <a:r>
              <a:rPr lang="en-US" dirty="0"/>
              <a:t>by a specific flag within the certificate itself</a:t>
            </a:r>
            <a:r>
              <a:rPr lang="en-US" dirty="0" smtClean="0"/>
              <a:t>.</a:t>
            </a:r>
          </a:p>
          <a:p>
            <a:pPr lvl="1"/>
            <a:r>
              <a:rPr lang="en-US" dirty="0" smtClean="0"/>
              <a:t>Flag set to </a:t>
            </a:r>
            <a:r>
              <a:rPr lang="en-US" i="1" dirty="0" smtClean="0"/>
              <a:t>critical</a:t>
            </a:r>
            <a:r>
              <a:rPr lang="en-US" dirty="0" smtClean="0"/>
              <a:t> indicates that the </a:t>
            </a:r>
            <a:r>
              <a:rPr lang="en-US" dirty="0"/>
              <a:t>extension </a:t>
            </a:r>
            <a:r>
              <a:rPr lang="en-US" i="1" dirty="0"/>
              <a:t>must </a:t>
            </a:r>
            <a:r>
              <a:rPr lang="en-US" dirty="0"/>
              <a:t>be understood and </a:t>
            </a:r>
            <a:r>
              <a:rPr lang="en-US" dirty="0" smtClean="0"/>
              <a:t>processed by </a:t>
            </a:r>
            <a:r>
              <a:rPr lang="en-US" dirty="0"/>
              <a:t>the receiver</a:t>
            </a:r>
            <a:r>
              <a:rPr lang="en-US" dirty="0" smtClean="0"/>
              <a:t>.</a:t>
            </a:r>
          </a:p>
          <a:p>
            <a:pPr lvl="1"/>
            <a:r>
              <a:rPr lang="en-US" dirty="0"/>
              <a:t>If </a:t>
            </a:r>
            <a:r>
              <a:rPr lang="en-US" dirty="0" smtClean="0"/>
              <a:t>flag set to </a:t>
            </a:r>
            <a:r>
              <a:rPr lang="en-US" i="1" dirty="0" smtClean="0"/>
              <a:t>noncritical</a:t>
            </a:r>
            <a:r>
              <a:rPr lang="en-US" dirty="0" smtClean="0"/>
              <a:t>, the </a:t>
            </a:r>
            <a:r>
              <a:rPr lang="en-US" dirty="0"/>
              <a:t>certificate can be used for the intended purpose, even if the receiver does not process the appended extension</a:t>
            </a:r>
            <a:r>
              <a:rPr lang="en-US" dirty="0" smtClean="0"/>
              <a:t>.</a:t>
            </a:r>
            <a:endParaRPr lang="en-US" dirty="0"/>
          </a:p>
        </p:txBody>
      </p:sp>
    </p:spTree>
    <p:extLst>
      <p:ext uri="{BB962C8B-B14F-4D97-AF65-F5344CB8AC3E}">
        <p14:creationId xmlns:p14="http://schemas.microsoft.com/office/powerpoint/2010/main" val="33043534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Attributes</a:t>
            </a:r>
          </a:p>
        </p:txBody>
      </p:sp>
      <p:sp>
        <p:nvSpPr>
          <p:cNvPr id="3" name="Content Placeholder 2"/>
          <p:cNvSpPr>
            <a:spLocks noGrp="1"/>
          </p:cNvSpPr>
          <p:nvPr>
            <p:ph idx="1"/>
          </p:nvPr>
        </p:nvSpPr>
        <p:spPr>
          <a:xfrm>
            <a:off x="457200" y="1981200"/>
            <a:ext cx="8458200" cy="4144963"/>
          </a:xfrm>
        </p:spPr>
        <p:txBody>
          <a:bodyPr/>
          <a:lstStyle/>
          <a:p>
            <a:r>
              <a:rPr lang="en-US" dirty="0"/>
              <a:t>Four main </a:t>
            </a:r>
            <a:r>
              <a:rPr lang="en-US" dirty="0" smtClean="0"/>
              <a:t>certificate types</a:t>
            </a:r>
          </a:p>
          <a:p>
            <a:pPr lvl="1"/>
            <a:r>
              <a:rPr lang="en-US" b="1" dirty="0" smtClean="0"/>
              <a:t>End-entity certificates</a:t>
            </a:r>
            <a:r>
              <a:rPr lang="en-US" dirty="0"/>
              <a:t> – </a:t>
            </a:r>
            <a:r>
              <a:rPr lang="en-US" dirty="0" smtClean="0"/>
              <a:t>issued </a:t>
            </a:r>
            <a:r>
              <a:rPr lang="en-US" dirty="0"/>
              <a:t>by a CA to a specific </a:t>
            </a:r>
            <a:r>
              <a:rPr lang="en-US" dirty="0" smtClean="0"/>
              <a:t>subject</a:t>
            </a:r>
          </a:p>
          <a:p>
            <a:pPr lvl="1"/>
            <a:r>
              <a:rPr lang="en-US" b="1" dirty="0"/>
              <a:t>CA </a:t>
            </a:r>
            <a:r>
              <a:rPr lang="en-US" b="1" dirty="0" smtClean="0"/>
              <a:t>certificates</a:t>
            </a:r>
            <a:r>
              <a:rPr lang="en-US" dirty="0"/>
              <a:t> – </a:t>
            </a:r>
            <a:r>
              <a:rPr lang="en-US" dirty="0" smtClean="0"/>
              <a:t>self-signed</a:t>
            </a:r>
            <a:r>
              <a:rPr lang="en-US" dirty="0"/>
              <a:t>, in the case of </a:t>
            </a:r>
            <a:r>
              <a:rPr lang="en-US" dirty="0" smtClean="0"/>
              <a:t>a standalone </a:t>
            </a:r>
            <a:r>
              <a:rPr lang="en-US" dirty="0"/>
              <a:t>or </a:t>
            </a:r>
            <a:r>
              <a:rPr lang="en-US" dirty="0" smtClean="0"/>
              <a:t>root CA</a:t>
            </a:r>
            <a:r>
              <a:rPr lang="en-US" dirty="0"/>
              <a:t>, </a:t>
            </a:r>
            <a:r>
              <a:rPr lang="en-US" dirty="0" smtClean="0"/>
              <a:t>or issued </a:t>
            </a:r>
            <a:r>
              <a:rPr lang="en-US" dirty="0"/>
              <a:t>by a superior CA within a hierarchical </a:t>
            </a:r>
            <a:r>
              <a:rPr lang="en-US" dirty="0" smtClean="0"/>
              <a:t>model</a:t>
            </a:r>
          </a:p>
          <a:p>
            <a:pPr lvl="1"/>
            <a:r>
              <a:rPr lang="en-US" b="1" dirty="0" smtClean="0"/>
              <a:t>Cross-certification certificates</a:t>
            </a:r>
            <a:r>
              <a:rPr lang="en-US" dirty="0" smtClean="0"/>
              <a:t> (</a:t>
            </a:r>
            <a:r>
              <a:rPr lang="en-US" i="1" dirty="0" smtClean="0"/>
              <a:t>cross certificate</a:t>
            </a:r>
            <a:r>
              <a:rPr lang="en-US" dirty="0" smtClean="0"/>
              <a:t>)</a:t>
            </a:r>
            <a:r>
              <a:rPr lang="en-US" dirty="0"/>
              <a:t> – </a:t>
            </a:r>
            <a:r>
              <a:rPr lang="en-US" dirty="0" smtClean="0"/>
              <a:t>used </a:t>
            </a:r>
            <a:r>
              <a:rPr lang="en-US" dirty="0"/>
              <a:t>when independent </a:t>
            </a:r>
            <a:r>
              <a:rPr lang="en-US" dirty="0" smtClean="0"/>
              <a:t>CAs establish </a:t>
            </a:r>
            <a:r>
              <a:rPr lang="en-US" dirty="0"/>
              <a:t>peer-to-peer trust </a:t>
            </a:r>
            <a:r>
              <a:rPr lang="en-US" dirty="0" smtClean="0"/>
              <a:t>relationships</a:t>
            </a:r>
            <a:endParaRPr lang="en-US" b="1" dirty="0" smtClean="0"/>
          </a:p>
          <a:p>
            <a:pPr lvl="1"/>
            <a:r>
              <a:rPr lang="en-US" b="1" dirty="0" smtClean="0"/>
              <a:t>Policy certificates</a:t>
            </a:r>
            <a:r>
              <a:rPr lang="en-US" dirty="0"/>
              <a:t> – </a:t>
            </a:r>
            <a:r>
              <a:rPr lang="en-US" dirty="0" smtClean="0"/>
              <a:t>used </a:t>
            </a:r>
            <a:r>
              <a:rPr lang="en-US" dirty="0"/>
              <a:t>for high-security </a:t>
            </a:r>
            <a:r>
              <a:rPr lang="en-US" dirty="0" smtClean="0"/>
              <a:t>applications where a mechanism </a:t>
            </a:r>
            <a:r>
              <a:rPr lang="en-US" dirty="0"/>
              <a:t>is required to provide centrally controlled policy </a:t>
            </a:r>
            <a:r>
              <a:rPr lang="en-US" dirty="0" smtClean="0"/>
              <a:t>information to </a:t>
            </a:r>
            <a:r>
              <a:rPr lang="en-US" dirty="0"/>
              <a:t>PKI </a:t>
            </a:r>
            <a:r>
              <a:rPr lang="en-US" dirty="0" smtClean="0"/>
              <a:t>clients</a:t>
            </a:r>
            <a:endParaRPr lang="en-US" b="1" dirty="0"/>
          </a:p>
        </p:txBody>
      </p:sp>
    </p:spTree>
    <p:extLst>
      <p:ext uri="{BB962C8B-B14F-4D97-AF65-F5344CB8AC3E}">
        <p14:creationId xmlns:p14="http://schemas.microsoft.com/office/powerpoint/2010/main" val="135138989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5867400"/>
            <a:ext cx="7924800" cy="457200"/>
          </a:xfrm>
        </p:spPr>
        <p:txBody>
          <a:bodyPr/>
          <a:lstStyle/>
          <a:p>
            <a:r>
              <a:rPr lang="en-US" dirty="0"/>
              <a:t> Figure 6.6 End-entity and CA certificates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16252" y="1371600"/>
            <a:ext cx="5111496" cy="4194483"/>
          </a:xfrm>
          <a:prstGeom prst="rect">
            <a:avLst/>
          </a:prstGeom>
        </p:spPr>
      </p:pic>
    </p:spTree>
    <p:extLst>
      <p:ext uri="{BB962C8B-B14F-4D97-AF65-F5344CB8AC3E}">
        <p14:creationId xmlns:p14="http://schemas.microsoft.com/office/powerpoint/2010/main" val="3071532515"/>
      </p:ext>
    </p:extLst>
  </p:cSld>
  <p:clrMapOvr>
    <a:masterClrMapping/>
  </p:clrMapOvr>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Lifecycles</a:t>
            </a:r>
          </a:p>
        </p:txBody>
      </p:sp>
      <p:sp>
        <p:nvSpPr>
          <p:cNvPr id="3" name="Content Placeholder 2"/>
          <p:cNvSpPr>
            <a:spLocks noGrp="1"/>
          </p:cNvSpPr>
          <p:nvPr>
            <p:ph idx="1"/>
          </p:nvPr>
        </p:nvSpPr>
        <p:spPr>
          <a:xfrm>
            <a:off x="457200" y="1981200"/>
            <a:ext cx="8458200" cy="4144963"/>
          </a:xfrm>
        </p:spPr>
        <p:txBody>
          <a:bodyPr/>
          <a:lstStyle/>
          <a:p>
            <a:r>
              <a:rPr lang="en-US" dirty="0"/>
              <a:t>Keys and certificates should have lifetime </a:t>
            </a:r>
            <a:r>
              <a:rPr lang="en-US" dirty="0" smtClean="0"/>
              <a:t>settings.</a:t>
            </a:r>
          </a:p>
          <a:p>
            <a:pPr lvl="1"/>
            <a:r>
              <a:rPr lang="en-US" dirty="0" smtClean="0"/>
              <a:t>Forces </a:t>
            </a:r>
            <a:r>
              <a:rPr lang="en-US" dirty="0"/>
              <a:t>the user to register for a new certificate after a certain amount of </a:t>
            </a:r>
            <a:r>
              <a:rPr lang="en-US" dirty="0" smtClean="0"/>
              <a:t>time</a:t>
            </a:r>
          </a:p>
          <a:p>
            <a:r>
              <a:rPr lang="en-US" dirty="0" smtClean="0"/>
              <a:t>There are tradeoff in determining </a:t>
            </a:r>
            <a:r>
              <a:rPr lang="en-US" dirty="0"/>
              <a:t>the proper </a:t>
            </a:r>
            <a:r>
              <a:rPr lang="en-US" dirty="0" smtClean="0"/>
              <a:t>length.</a:t>
            </a:r>
          </a:p>
          <a:p>
            <a:pPr lvl="1"/>
            <a:r>
              <a:rPr lang="en-US" dirty="0" smtClean="0"/>
              <a:t>Shorter </a:t>
            </a:r>
            <a:r>
              <a:rPr lang="en-US" dirty="0"/>
              <a:t>lifetimes limit the ability of attackers to crack </a:t>
            </a:r>
            <a:r>
              <a:rPr lang="en-US" dirty="0" smtClean="0"/>
              <a:t>them.</a:t>
            </a:r>
          </a:p>
          <a:p>
            <a:pPr lvl="1"/>
            <a:r>
              <a:rPr lang="en-US" dirty="0" smtClean="0"/>
              <a:t>Longer </a:t>
            </a:r>
            <a:r>
              <a:rPr lang="en-US" dirty="0"/>
              <a:t>lifetimes lower system </a:t>
            </a:r>
            <a:r>
              <a:rPr lang="en-US" dirty="0" smtClean="0"/>
              <a:t>overhead.</a:t>
            </a:r>
          </a:p>
          <a:p>
            <a:r>
              <a:rPr lang="en-US" dirty="0"/>
              <a:t>More-sophisticated PKI implementations perform automated and often transparent key </a:t>
            </a:r>
            <a:r>
              <a:rPr lang="en-US" dirty="0" smtClean="0"/>
              <a:t>updates.</a:t>
            </a:r>
          </a:p>
          <a:p>
            <a:pPr lvl="1"/>
            <a:r>
              <a:rPr lang="en-US" dirty="0" smtClean="0"/>
              <a:t>Avoids </a:t>
            </a:r>
            <a:r>
              <a:rPr lang="en-US" dirty="0"/>
              <a:t>the time and expense of having users register for new certificates when old ones </a:t>
            </a:r>
            <a:r>
              <a:rPr lang="en-US" dirty="0" smtClean="0"/>
              <a:t>expire</a:t>
            </a:r>
            <a:endParaRPr lang="en-US" dirty="0"/>
          </a:p>
        </p:txBody>
      </p:sp>
    </p:spTree>
    <p:extLst>
      <p:ext uri="{BB962C8B-B14F-4D97-AF65-F5344CB8AC3E}">
        <p14:creationId xmlns:p14="http://schemas.microsoft.com/office/powerpoint/2010/main" val="1754663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t>Fundamental Methods</a:t>
            </a:r>
          </a:p>
        </p:txBody>
      </p:sp>
      <p:sp>
        <p:nvSpPr>
          <p:cNvPr id="10243" name="Content Placeholder 2"/>
          <p:cNvSpPr>
            <a:spLocks noGrp="1"/>
          </p:cNvSpPr>
          <p:nvPr>
            <p:ph idx="1"/>
          </p:nvPr>
        </p:nvSpPr>
        <p:spPr/>
        <p:txBody>
          <a:bodyPr/>
          <a:lstStyle/>
          <a:p>
            <a:r>
              <a:rPr lang="en-US" dirty="0" smtClean="0"/>
              <a:t>Modern </a:t>
            </a:r>
            <a:r>
              <a:rPr lang="en-US" dirty="0"/>
              <a:t>cryptographic operations are performed using both an algorithm and a </a:t>
            </a:r>
            <a:r>
              <a:rPr lang="en-US" dirty="0" smtClean="0"/>
              <a:t>key.</a:t>
            </a:r>
            <a:endParaRPr lang="en-US" dirty="0"/>
          </a:p>
          <a:p>
            <a:r>
              <a:rPr lang="en-US" dirty="0"/>
              <a:t>Cryptographic operations </a:t>
            </a:r>
            <a:r>
              <a:rPr lang="en-US" dirty="0" smtClean="0"/>
              <a:t>include:</a:t>
            </a:r>
          </a:p>
          <a:p>
            <a:pPr lvl="1"/>
            <a:r>
              <a:rPr lang="en-US" dirty="0" smtClean="0"/>
              <a:t>Encryption </a:t>
            </a:r>
            <a:r>
              <a:rPr lang="en-US" dirty="0"/>
              <a:t>(for the protection of confidentiality), hashing (for the protection of integrity), digital signatures (to manage nonrepudiation), and a bevy of specialty operations such as key exchanges</a:t>
            </a:r>
            <a:endParaRPr lang="en-US" altLang="en-US" dirty="0" smtClean="0"/>
          </a:p>
        </p:txBody>
      </p:sp>
    </p:spTree>
    <p:extLst>
      <p:ext uri="{BB962C8B-B14F-4D97-AF65-F5344CB8AC3E}">
        <p14:creationId xmlns:p14="http://schemas.microsoft.com/office/powerpoint/2010/main" val="3034662784"/>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Registration and Generation</a:t>
            </a:r>
          </a:p>
        </p:txBody>
      </p:sp>
      <p:sp>
        <p:nvSpPr>
          <p:cNvPr id="3" name="Content Placeholder 2"/>
          <p:cNvSpPr>
            <a:spLocks noGrp="1"/>
          </p:cNvSpPr>
          <p:nvPr>
            <p:ph idx="1"/>
          </p:nvPr>
        </p:nvSpPr>
        <p:spPr/>
        <p:txBody>
          <a:bodyPr/>
          <a:lstStyle/>
          <a:p>
            <a:r>
              <a:rPr lang="en-US" dirty="0" smtClean="0"/>
              <a:t>A key </a:t>
            </a:r>
            <a:r>
              <a:rPr lang="en-US" dirty="0"/>
              <a:t>pair (public and private keys) </a:t>
            </a:r>
            <a:r>
              <a:rPr lang="en-US" dirty="0" smtClean="0"/>
              <a:t>is generated </a:t>
            </a:r>
            <a:r>
              <a:rPr lang="en-US" dirty="0"/>
              <a:t>locally by an application </a:t>
            </a:r>
            <a:r>
              <a:rPr lang="en-US" dirty="0" smtClean="0"/>
              <a:t>and can be stored </a:t>
            </a:r>
            <a:r>
              <a:rPr lang="en-US" dirty="0"/>
              <a:t>in a local key store on the user’s </a:t>
            </a:r>
            <a:r>
              <a:rPr lang="en-US" dirty="0" smtClean="0"/>
              <a:t>workstation.</a:t>
            </a:r>
          </a:p>
          <a:p>
            <a:r>
              <a:rPr lang="en-US" dirty="0" smtClean="0"/>
              <a:t>A key pair created </a:t>
            </a:r>
            <a:r>
              <a:rPr lang="en-US" dirty="0"/>
              <a:t>by a central key-generation </a:t>
            </a:r>
            <a:r>
              <a:rPr lang="en-US" dirty="0" smtClean="0"/>
              <a:t>server requires secure </a:t>
            </a:r>
            <a:r>
              <a:rPr lang="en-US" dirty="0"/>
              <a:t>transmission of the keys to the user</a:t>
            </a:r>
            <a:r>
              <a:rPr lang="en-US" dirty="0" smtClean="0"/>
              <a:t>.</a:t>
            </a:r>
          </a:p>
          <a:p>
            <a:r>
              <a:rPr lang="en-US" dirty="0"/>
              <a:t>K</a:t>
            </a:r>
            <a:r>
              <a:rPr lang="en-US" dirty="0" smtClean="0"/>
              <a:t>ey </a:t>
            </a:r>
            <a:r>
              <a:rPr lang="en-US" dirty="0"/>
              <a:t>pair </a:t>
            </a:r>
            <a:r>
              <a:rPr lang="en-US" dirty="0" smtClean="0"/>
              <a:t>created on the </a:t>
            </a:r>
            <a:r>
              <a:rPr lang="en-US" dirty="0"/>
              <a:t>centralized server can be stored on the user’s workstation or on </a:t>
            </a:r>
            <a:r>
              <a:rPr lang="en-US" dirty="0" smtClean="0"/>
              <a:t>the user’s </a:t>
            </a:r>
            <a:r>
              <a:rPr lang="en-US" dirty="0"/>
              <a:t>smart </a:t>
            </a:r>
            <a:r>
              <a:rPr lang="en-US" dirty="0" smtClean="0"/>
              <a:t>card</a:t>
            </a:r>
          </a:p>
          <a:p>
            <a:pPr lvl="1"/>
            <a:r>
              <a:rPr lang="en-US" dirty="0" smtClean="0"/>
              <a:t>Allows </a:t>
            </a:r>
            <a:r>
              <a:rPr lang="en-US" dirty="0"/>
              <a:t>for more flexibility and </a:t>
            </a:r>
            <a:r>
              <a:rPr lang="en-US" dirty="0" smtClean="0"/>
              <a:t>mobility</a:t>
            </a:r>
            <a:endParaRPr lang="en-US" dirty="0"/>
          </a:p>
        </p:txBody>
      </p:sp>
    </p:spTree>
    <p:extLst>
      <p:ext uri="{BB962C8B-B14F-4D97-AF65-F5344CB8AC3E}">
        <p14:creationId xmlns:p14="http://schemas.microsoft.com/office/powerpoint/2010/main" val="90978456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Registration and </a:t>
            </a:r>
            <a:r>
              <a:rPr lang="en-US" dirty="0" smtClean="0"/>
              <a:t>Generation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The act of verifying that an individual indeed has the </a:t>
            </a:r>
            <a:r>
              <a:rPr lang="en-US" dirty="0" smtClean="0"/>
              <a:t>corresponding private </a:t>
            </a:r>
            <a:r>
              <a:rPr lang="en-US" dirty="0"/>
              <a:t>key for a given public key is referred to as </a:t>
            </a:r>
            <a:r>
              <a:rPr lang="en-US" i="1" dirty="0"/>
              <a:t>proof of possession</a:t>
            </a:r>
            <a:r>
              <a:rPr lang="en-US" dirty="0" smtClean="0"/>
              <a:t>.</a:t>
            </a:r>
          </a:p>
          <a:p>
            <a:r>
              <a:rPr lang="en-US" dirty="0"/>
              <a:t>Key regeneration and replacement is usually done to protect against </a:t>
            </a:r>
            <a:r>
              <a:rPr lang="en-US" dirty="0" smtClean="0"/>
              <a:t>threats.</a:t>
            </a:r>
          </a:p>
          <a:p>
            <a:r>
              <a:rPr lang="en-US" dirty="0"/>
              <a:t>The PKI administrator usually configures </a:t>
            </a:r>
            <a:r>
              <a:rPr lang="en-US" dirty="0" smtClean="0"/>
              <a:t>the minimum </a:t>
            </a:r>
            <a:r>
              <a:rPr lang="en-US" dirty="0"/>
              <a:t>required </a:t>
            </a:r>
            <a:r>
              <a:rPr lang="en-US" dirty="0" smtClean="0"/>
              <a:t>key size </a:t>
            </a:r>
            <a:r>
              <a:rPr lang="en-US" dirty="0"/>
              <a:t>that users must use to have a key generated for the first time, and </a:t>
            </a:r>
            <a:r>
              <a:rPr lang="en-US" dirty="0" smtClean="0"/>
              <a:t>then for </a:t>
            </a:r>
            <a:r>
              <a:rPr lang="en-US" dirty="0"/>
              <a:t>each </a:t>
            </a:r>
            <a:r>
              <a:rPr lang="en-US" dirty="0" smtClean="0"/>
              <a:t>renewal.</a:t>
            </a:r>
            <a:endParaRPr lang="en-US" dirty="0"/>
          </a:p>
        </p:txBody>
      </p:sp>
    </p:spTree>
    <p:extLst>
      <p:ext uri="{BB962C8B-B14F-4D97-AF65-F5344CB8AC3E}">
        <p14:creationId xmlns:p14="http://schemas.microsoft.com/office/powerpoint/2010/main" val="46711288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CSR</a:t>
            </a:r>
          </a:p>
        </p:txBody>
      </p:sp>
      <p:sp>
        <p:nvSpPr>
          <p:cNvPr id="3" name="Content Placeholder 2"/>
          <p:cNvSpPr>
            <a:spLocks noGrp="1"/>
          </p:cNvSpPr>
          <p:nvPr>
            <p:ph idx="1"/>
          </p:nvPr>
        </p:nvSpPr>
        <p:spPr/>
        <p:txBody>
          <a:bodyPr/>
          <a:lstStyle/>
          <a:p>
            <a:r>
              <a:rPr lang="en-US" dirty="0"/>
              <a:t>A </a:t>
            </a:r>
            <a:r>
              <a:rPr lang="en-US" b="1" dirty="0"/>
              <a:t>certificate signing request (CSR)</a:t>
            </a:r>
            <a:r>
              <a:rPr lang="en-US" dirty="0"/>
              <a:t> is the actual request to a CA </a:t>
            </a:r>
            <a:r>
              <a:rPr lang="en-US" dirty="0" smtClean="0"/>
              <a:t>containing a </a:t>
            </a:r>
            <a:r>
              <a:rPr lang="en-US" dirty="0"/>
              <a:t>public key and the requisite information needed to generate a </a:t>
            </a:r>
            <a:r>
              <a:rPr lang="en-US" dirty="0" smtClean="0"/>
              <a:t>certificate.</a:t>
            </a:r>
          </a:p>
          <a:p>
            <a:r>
              <a:rPr lang="en-US" dirty="0" smtClean="0"/>
              <a:t>The </a:t>
            </a:r>
            <a:r>
              <a:rPr lang="en-US" dirty="0"/>
              <a:t>CSR contains all of the identifying information that is to be bound </a:t>
            </a:r>
            <a:r>
              <a:rPr lang="en-US" dirty="0" smtClean="0"/>
              <a:t>to the </a:t>
            </a:r>
            <a:r>
              <a:rPr lang="en-US" dirty="0"/>
              <a:t>key by the certificate generation </a:t>
            </a:r>
            <a:r>
              <a:rPr lang="en-US" dirty="0" smtClean="0"/>
              <a:t>process.</a:t>
            </a:r>
            <a:endParaRPr lang="en-US" dirty="0"/>
          </a:p>
        </p:txBody>
      </p:sp>
    </p:spTree>
    <p:extLst>
      <p:ext uri="{BB962C8B-B14F-4D97-AF65-F5344CB8AC3E}">
        <p14:creationId xmlns:p14="http://schemas.microsoft.com/office/powerpoint/2010/main" val="15659248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Renewal</a:t>
            </a:r>
          </a:p>
        </p:txBody>
      </p:sp>
      <p:sp>
        <p:nvSpPr>
          <p:cNvPr id="3" name="Content Placeholder 2"/>
          <p:cNvSpPr>
            <a:spLocks noGrp="1"/>
          </p:cNvSpPr>
          <p:nvPr>
            <p:ph idx="1"/>
          </p:nvPr>
        </p:nvSpPr>
        <p:spPr/>
        <p:txBody>
          <a:bodyPr/>
          <a:lstStyle/>
          <a:p>
            <a:r>
              <a:rPr lang="en-US" dirty="0"/>
              <a:t>The certificate itself has its own </a:t>
            </a:r>
            <a:r>
              <a:rPr lang="en-US" dirty="0" smtClean="0"/>
              <a:t>lifetime.</a:t>
            </a:r>
          </a:p>
          <a:p>
            <a:pPr lvl="1"/>
            <a:r>
              <a:rPr lang="en-US" dirty="0" smtClean="0"/>
              <a:t>It can </a:t>
            </a:r>
            <a:r>
              <a:rPr lang="en-US" dirty="0"/>
              <a:t>be different from </a:t>
            </a:r>
            <a:r>
              <a:rPr lang="en-US" dirty="0" smtClean="0"/>
              <a:t>the key </a:t>
            </a:r>
            <a:r>
              <a:rPr lang="en-US" dirty="0"/>
              <a:t>pair’s lifetime</a:t>
            </a:r>
            <a:r>
              <a:rPr lang="en-US" dirty="0" smtClean="0"/>
              <a:t>.</a:t>
            </a:r>
          </a:p>
          <a:p>
            <a:pPr lvl="1"/>
            <a:r>
              <a:rPr lang="en-US" dirty="0" smtClean="0"/>
              <a:t>The certificate’s </a:t>
            </a:r>
            <a:r>
              <a:rPr lang="en-US" dirty="0"/>
              <a:t>lifetime is specified by the validity </a:t>
            </a:r>
            <a:r>
              <a:rPr lang="en-US" dirty="0" smtClean="0"/>
              <a:t>dates inserted </a:t>
            </a:r>
            <a:r>
              <a:rPr lang="en-US" dirty="0"/>
              <a:t>into the digital certificate. </a:t>
            </a:r>
            <a:endParaRPr lang="en-US" dirty="0" smtClean="0"/>
          </a:p>
          <a:p>
            <a:pPr lvl="2"/>
            <a:r>
              <a:rPr lang="en-US" dirty="0" smtClean="0"/>
              <a:t>These </a:t>
            </a:r>
            <a:r>
              <a:rPr lang="en-US" dirty="0"/>
              <a:t>are beginning and ending </a:t>
            </a:r>
            <a:r>
              <a:rPr lang="en-US" dirty="0" smtClean="0"/>
              <a:t>dates indicating </a:t>
            </a:r>
            <a:r>
              <a:rPr lang="en-US" dirty="0"/>
              <a:t>the time period during which the certificate is valid. </a:t>
            </a:r>
            <a:endParaRPr lang="en-US" dirty="0" smtClean="0"/>
          </a:p>
          <a:p>
            <a:pPr lvl="1"/>
            <a:r>
              <a:rPr lang="en-US" dirty="0" smtClean="0"/>
              <a:t>The </a:t>
            </a:r>
            <a:r>
              <a:rPr lang="en-US" dirty="0"/>
              <a:t>certificate cannot be used before the start date, and once the end date is met, </a:t>
            </a:r>
            <a:r>
              <a:rPr lang="en-US" dirty="0" smtClean="0"/>
              <a:t>the certificate </a:t>
            </a:r>
            <a:r>
              <a:rPr lang="en-US" dirty="0"/>
              <a:t>is expired and a new certificate </a:t>
            </a:r>
            <a:r>
              <a:rPr lang="en-US" dirty="0" smtClean="0"/>
              <a:t>will need to be </a:t>
            </a:r>
            <a:r>
              <a:rPr lang="en-US" dirty="0"/>
              <a:t>issued.</a:t>
            </a:r>
          </a:p>
        </p:txBody>
      </p:sp>
    </p:spTree>
    <p:extLst>
      <p:ext uri="{BB962C8B-B14F-4D97-AF65-F5344CB8AC3E}">
        <p14:creationId xmlns:p14="http://schemas.microsoft.com/office/powerpoint/2010/main" val="36188696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Renewal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 renewal </a:t>
            </a:r>
            <a:r>
              <a:rPr lang="en-US" dirty="0"/>
              <a:t>process is different from the </a:t>
            </a:r>
            <a:r>
              <a:rPr lang="en-US" dirty="0" smtClean="0"/>
              <a:t>registration phase.</a:t>
            </a:r>
          </a:p>
          <a:p>
            <a:pPr lvl="1"/>
            <a:r>
              <a:rPr lang="en-US" dirty="0" smtClean="0"/>
              <a:t>The RA assumes the </a:t>
            </a:r>
            <a:r>
              <a:rPr lang="en-US" dirty="0"/>
              <a:t>individual has </a:t>
            </a:r>
            <a:r>
              <a:rPr lang="en-US" dirty="0" smtClean="0"/>
              <a:t>already successfully completed </a:t>
            </a:r>
            <a:r>
              <a:rPr lang="en-US" dirty="0"/>
              <a:t>one registration round. </a:t>
            </a:r>
            <a:endParaRPr lang="en-US" dirty="0" smtClean="0"/>
          </a:p>
          <a:p>
            <a:pPr lvl="1"/>
            <a:r>
              <a:rPr lang="en-US" dirty="0" smtClean="0"/>
              <a:t>If </a:t>
            </a:r>
            <a:r>
              <a:rPr lang="en-US" dirty="0"/>
              <a:t>the certificate has not actually been revoked, the original</a:t>
            </a:r>
            <a:br>
              <a:rPr lang="en-US" dirty="0"/>
            </a:br>
            <a:r>
              <a:rPr lang="en-US" dirty="0"/>
              <a:t>keys and certificate can be used to provide the necessary </a:t>
            </a:r>
            <a:r>
              <a:rPr lang="en-US" dirty="0" smtClean="0"/>
              <a:t>authentication information </a:t>
            </a:r>
            <a:r>
              <a:rPr lang="en-US" dirty="0"/>
              <a:t>and proof of identity for </a:t>
            </a:r>
            <a:r>
              <a:rPr lang="en-US" dirty="0" smtClean="0"/>
              <a:t>the renewal </a:t>
            </a:r>
            <a:r>
              <a:rPr lang="en-US" dirty="0"/>
              <a:t>phase</a:t>
            </a:r>
            <a:r>
              <a:rPr lang="en-US" dirty="0" smtClean="0"/>
              <a:t>.</a:t>
            </a:r>
          </a:p>
          <a:p>
            <a:pPr lvl="1"/>
            <a:r>
              <a:rPr lang="en-US" dirty="0"/>
              <a:t>The certificate may or may not need to change during </a:t>
            </a:r>
            <a:r>
              <a:rPr lang="en-US" dirty="0" smtClean="0"/>
              <a:t>the renewal </a:t>
            </a:r>
            <a:r>
              <a:rPr lang="en-US" dirty="0"/>
              <a:t>process; this usually depends on why the renewal is taking place. </a:t>
            </a:r>
          </a:p>
        </p:txBody>
      </p:sp>
    </p:spTree>
    <p:extLst>
      <p:ext uri="{BB962C8B-B14F-4D97-AF65-F5344CB8AC3E}">
        <p14:creationId xmlns:p14="http://schemas.microsoft.com/office/powerpoint/2010/main" val="225381280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Suspension</a:t>
            </a:r>
          </a:p>
        </p:txBody>
      </p:sp>
      <p:sp>
        <p:nvSpPr>
          <p:cNvPr id="3" name="Content Placeholder 2"/>
          <p:cNvSpPr>
            <a:spLocks noGrp="1"/>
          </p:cNvSpPr>
          <p:nvPr>
            <p:ph idx="1"/>
          </p:nvPr>
        </p:nvSpPr>
        <p:spPr/>
        <p:txBody>
          <a:bodyPr/>
          <a:lstStyle/>
          <a:p>
            <a:r>
              <a:rPr lang="en-US" dirty="0" smtClean="0"/>
              <a:t>Instead </a:t>
            </a:r>
            <a:r>
              <a:rPr lang="en-US" dirty="0"/>
              <a:t>of being revoked, a certificate can be </a:t>
            </a:r>
            <a:r>
              <a:rPr lang="en-US" i="1" dirty="0"/>
              <a:t>suspended</a:t>
            </a:r>
            <a:r>
              <a:rPr lang="en-US" dirty="0" smtClean="0"/>
              <a:t>, meaning </a:t>
            </a:r>
            <a:r>
              <a:rPr lang="en-US" dirty="0"/>
              <a:t>it is temporarily put on </a:t>
            </a:r>
            <a:r>
              <a:rPr lang="en-US" dirty="0" smtClean="0"/>
              <a:t>hold.</a:t>
            </a:r>
          </a:p>
          <a:p>
            <a:r>
              <a:rPr lang="en-US" dirty="0" smtClean="0"/>
              <a:t>Reasons to suspend</a:t>
            </a:r>
          </a:p>
          <a:p>
            <a:pPr lvl="1"/>
            <a:r>
              <a:rPr lang="en-US" dirty="0" smtClean="0"/>
              <a:t>Extended </a:t>
            </a:r>
            <a:r>
              <a:rPr lang="en-US" dirty="0"/>
              <a:t>vacation </a:t>
            </a:r>
            <a:r>
              <a:rPr lang="en-US" dirty="0" smtClean="0"/>
              <a:t>– </a:t>
            </a:r>
            <a:r>
              <a:rPr lang="en-US" dirty="0"/>
              <a:t>ensure </a:t>
            </a:r>
            <a:r>
              <a:rPr lang="en-US" dirty="0" smtClean="0"/>
              <a:t>certificate </a:t>
            </a:r>
            <a:r>
              <a:rPr lang="en-US" dirty="0"/>
              <a:t>will not be compromised or used during that </a:t>
            </a:r>
            <a:r>
              <a:rPr lang="en-US" dirty="0" smtClean="0"/>
              <a:t>time</a:t>
            </a:r>
          </a:p>
          <a:p>
            <a:pPr lvl="1"/>
            <a:r>
              <a:rPr lang="en-US" dirty="0" smtClean="0"/>
              <a:t>Suspicion that </a:t>
            </a:r>
            <a:r>
              <a:rPr lang="en-US" dirty="0"/>
              <a:t>a private key might have been compromised</a:t>
            </a:r>
          </a:p>
        </p:txBody>
      </p:sp>
    </p:spTree>
    <p:extLst>
      <p:ext uri="{BB962C8B-B14F-4D97-AF65-F5344CB8AC3E}">
        <p14:creationId xmlns:p14="http://schemas.microsoft.com/office/powerpoint/2010/main" val="250031876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Revocation</a:t>
            </a:r>
          </a:p>
        </p:txBody>
      </p:sp>
      <p:sp>
        <p:nvSpPr>
          <p:cNvPr id="3" name="Content Placeholder 2"/>
          <p:cNvSpPr>
            <a:spLocks noGrp="1"/>
          </p:cNvSpPr>
          <p:nvPr>
            <p:ph idx="1"/>
          </p:nvPr>
        </p:nvSpPr>
        <p:spPr>
          <a:xfrm>
            <a:off x="457200" y="1981200"/>
            <a:ext cx="8229600" cy="5486400"/>
          </a:xfrm>
        </p:spPr>
        <p:txBody>
          <a:bodyPr/>
          <a:lstStyle/>
          <a:p>
            <a:r>
              <a:rPr lang="en-US" dirty="0"/>
              <a:t>A certificate can be revoked when its validity needs to be ended before its actual expiration date is </a:t>
            </a:r>
            <a:r>
              <a:rPr lang="en-US" dirty="0" smtClean="0"/>
              <a:t>met.</a:t>
            </a:r>
          </a:p>
          <a:p>
            <a:pPr lvl="1"/>
            <a:r>
              <a:rPr lang="en-US" dirty="0" smtClean="0"/>
              <a:t>Lost laptop </a:t>
            </a:r>
            <a:r>
              <a:rPr lang="en-US" dirty="0"/>
              <a:t>or a smart card that stored a private </a:t>
            </a:r>
            <a:r>
              <a:rPr lang="en-US" dirty="0" smtClean="0"/>
              <a:t>key</a:t>
            </a:r>
          </a:p>
          <a:p>
            <a:pPr lvl="1"/>
            <a:r>
              <a:rPr lang="en-US" dirty="0" smtClean="0"/>
              <a:t>Improper </a:t>
            </a:r>
            <a:r>
              <a:rPr lang="en-US" dirty="0"/>
              <a:t>software implementation </a:t>
            </a:r>
            <a:r>
              <a:rPr lang="en-US" dirty="0" smtClean="0"/>
              <a:t>directly affecting </a:t>
            </a:r>
            <a:r>
              <a:rPr lang="en-US" dirty="0"/>
              <a:t>the security of a private </a:t>
            </a:r>
            <a:r>
              <a:rPr lang="en-US" dirty="0" smtClean="0"/>
              <a:t>key</a:t>
            </a:r>
          </a:p>
          <a:p>
            <a:pPr lvl="1"/>
            <a:r>
              <a:rPr lang="en-US" dirty="0" smtClean="0"/>
              <a:t>Social </a:t>
            </a:r>
            <a:r>
              <a:rPr lang="en-US" dirty="0"/>
              <a:t>engineering attack </a:t>
            </a:r>
            <a:r>
              <a:rPr lang="en-US" dirty="0" smtClean="0"/>
              <a:t>obtained a private key</a:t>
            </a:r>
          </a:p>
          <a:p>
            <a:pPr lvl="1"/>
            <a:r>
              <a:rPr lang="en-US" dirty="0" smtClean="0"/>
              <a:t>Data within </a:t>
            </a:r>
            <a:r>
              <a:rPr lang="en-US" dirty="0"/>
              <a:t>certificate </a:t>
            </a:r>
            <a:r>
              <a:rPr lang="en-US" dirty="0" smtClean="0"/>
              <a:t>no </a:t>
            </a:r>
            <a:r>
              <a:rPr lang="en-US" dirty="0"/>
              <a:t>longer </a:t>
            </a:r>
            <a:r>
              <a:rPr lang="en-US" dirty="0" smtClean="0"/>
              <a:t>applies </a:t>
            </a:r>
            <a:r>
              <a:rPr lang="en-US" dirty="0"/>
              <a:t>to the </a:t>
            </a:r>
            <a:r>
              <a:rPr lang="en-US" dirty="0" smtClean="0"/>
              <a:t>individual </a:t>
            </a:r>
            <a:endParaRPr lang="en-US" dirty="0"/>
          </a:p>
          <a:p>
            <a:pPr lvl="1"/>
            <a:r>
              <a:rPr lang="en-US" dirty="0"/>
              <a:t>E</a:t>
            </a:r>
            <a:r>
              <a:rPr lang="en-US" dirty="0" smtClean="0"/>
              <a:t>mployee </a:t>
            </a:r>
            <a:r>
              <a:rPr lang="en-US" dirty="0"/>
              <a:t>left a </a:t>
            </a:r>
            <a:r>
              <a:rPr lang="en-US" dirty="0" smtClean="0"/>
              <a:t>company</a:t>
            </a:r>
          </a:p>
          <a:p>
            <a:r>
              <a:rPr lang="en-US" dirty="0" smtClean="0"/>
              <a:t>Certificate revocation </a:t>
            </a:r>
            <a:r>
              <a:rPr lang="en-US" dirty="0"/>
              <a:t>is permanent and final—once revoked a certificate cannot be </a:t>
            </a:r>
            <a:r>
              <a:rPr lang="en-US" dirty="0" smtClean="0"/>
              <a:t>reinstated.</a:t>
            </a:r>
            <a:endParaRPr lang="en-US" dirty="0"/>
          </a:p>
        </p:txBody>
      </p:sp>
    </p:spTree>
    <p:extLst>
      <p:ext uri="{BB962C8B-B14F-4D97-AF65-F5344CB8AC3E}">
        <p14:creationId xmlns:p14="http://schemas.microsoft.com/office/powerpoint/2010/main" val="2591285584"/>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Revocation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dirty="0" smtClean="0"/>
              <a:t>A </a:t>
            </a:r>
            <a:r>
              <a:rPr lang="en-US" b="1" dirty="0"/>
              <a:t>certificate revocation list (CRL</a:t>
            </a:r>
            <a:r>
              <a:rPr lang="en-US" b="1" dirty="0" smtClean="0"/>
              <a:t>)</a:t>
            </a:r>
            <a:r>
              <a:rPr lang="en-US" dirty="0" smtClean="0"/>
              <a:t> is </a:t>
            </a:r>
            <a:r>
              <a:rPr lang="en-US" dirty="0"/>
              <a:t>a list of serial numbers of certificates that have been revoked</a:t>
            </a:r>
            <a:r>
              <a:rPr lang="en-US" dirty="0" smtClean="0"/>
              <a:t>.</a:t>
            </a:r>
          </a:p>
          <a:p>
            <a:pPr lvl="1"/>
            <a:r>
              <a:rPr lang="en-US" dirty="0" smtClean="0"/>
              <a:t>The </a:t>
            </a:r>
            <a:r>
              <a:rPr lang="en-US" dirty="0"/>
              <a:t>CRL </a:t>
            </a:r>
            <a:r>
              <a:rPr lang="en-US" dirty="0" smtClean="0"/>
              <a:t>contains </a:t>
            </a:r>
            <a:r>
              <a:rPr lang="en-US" dirty="0"/>
              <a:t>a statement indicating why the individual certificates were revoked and a date when the revocation took place</a:t>
            </a:r>
            <a:r>
              <a:rPr lang="en-US" dirty="0" smtClean="0"/>
              <a:t>.</a:t>
            </a:r>
          </a:p>
          <a:p>
            <a:pPr lvl="1"/>
            <a:r>
              <a:rPr lang="en-US" dirty="0" smtClean="0"/>
              <a:t>The </a:t>
            </a:r>
            <a:r>
              <a:rPr lang="en-US" dirty="0"/>
              <a:t>list usually contains all certificates that have </a:t>
            </a:r>
            <a:r>
              <a:rPr lang="en-US" dirty="0" smtClean="0"/>
              <a:t>been revoked </a:t>
            </a:r>
            <a:r>
              <a:rPr lang="en-US" dirty="0"/>
              <a:t>within the lifetime of the CA</a:t>
            </a:r>
            <a:r>
              <a:rPr lang="en-US" dirty="0" smtClean="0"/>
              <a:t>.</a:t>
            </a:r>
          </a:p>
          <a:p>
            <a:pPr lvl="1"/>
            <a:r>
              <a:rPr lang="en-US" dirty="0" smtClean="0"/>
              <a:t>Certificates </a:t>
            </a:r>
            <a:r>
              <a:rPr lang="en-US" dirty="0"/>
              <a:t>that have expired </a:t>
            </a:r>
            <a:r>
              <a:rPr lang="en-US" dirty="0" smtClean="0"/>
              <a:t>are not </a:t>
            </a:r>
            <a:r>
              <a:rPr lang="en-US" dirty="0"/>
              <a:t>the same as those that have been </a:t>
            </a:r>
            <a:r>
              <a:rPr lang="en-US" dirty="0" smtClean="0"/>
              <a:t>revoked.</a:t>
            </a:r>
          </a:p>
          <a:p>
            <a:pPr lvl="1"/>
            <a:r>
              <a:rPr lang="en-US" dirty="0" smtClean="0"/>
              <a:t>An expired certificate means </a:t>
            </a:r>
            <a:r>
              <a:rPr lang="en-US" dirty="0"/>
              <a:t>that its end validity date was </a:t>
            </a:r>
            <a:r>
              <a:rPr lang="en-US" dirty="0" smtClean="0"/>
              <a:t>reached.</a:t>
            </a:r>
            <a:endParaRPr lang="en-US" dirty="0"/>
          </a:p>
        </p:txBody>
      </p:sp>
    </p:spTree>
    <p:extLst>
      <p:ext uri="{BB962C8B-B14F-4D97-AF65-F5344CB8AC3E}">
        <p14:creationId xmlns:p14="http://schemas.microsoft.com/office/powerpoint/2010/main" val="3264808106"/>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828800" y="1371600"/>
            <a:ext cx="5705475" cy="4861167"/>
          </a:xfrm>
          <a:prstGeom prst="rect">
            <a:avLst/>
          </a:prstGeom>
        </p:spPr>
      </p:pic>
    </p:spTree>
    <p:extLst>
      <p:ext uri="{BB962C8B-B14F-4D97-AF65-F5344CB8AC3E}">
        <p14:creationId xmlns:p14="http://schemas.microsoft.com/office/powerpoint/2010/main" val="57342012"/>
      </p:ext>
    </p:extLst>
  </p:cSld>
  <p:clrMapOvr>
    <a:masterClrMapping/>
  </p:clrMapOvr>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29099" y="5486400"/>
            <a:ext cx="7924800" cy="457200"/>
          </a:xfrm>
        </p:spPr>
        <p:txBody>
          <a:bodyPr/>
          <a:lstStyle/>
          <a:p>
            <a:r>
              <a:rPr lang="en-US" dirty="0"/>
              <a:t>Figure 6.7 The CA digitally signs the CRL to protect its integrity.</a:t>
            </a:r>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447800" y="1752600"/>
            <a:ext cx="6087398" cy="3560064"/>
          </a:xfrm>
          <a:prstGeom prst="rect">
            <a:avLst/>
          </a:prstGeom>
        </p:spPr>
      </p:pic>
    </p:spTree>
    <p:extLst>
      <p:ext uri="{BB962C8B-B14F-4D97-AF65-F5344CB8AC3E}">
        <p14:creationId xmlns:p14="http://schemas.microsoft.com/office/powerpoint/2010/main" val="299531334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t>Fundamental Methods (</a:t>
            </a:r>
            <a:r>
              <a:rPr lang="en-US" altLang="en-US" i="1" dirty="0" smtClean="0"/>
              <a:t>continued</a:t>
            </a:r>
            <a:r>
              <a:rPr lang="en-US" altLang="en-US" dirty="0" smtClean="0"/>
              <a:t>)</a:t>
            </a:r>
          </a:p>
        </p:txBody>
      </p:sp>
      <p:sp>
        <p:nvSpPr>
          <p:cNvPr id="10243" name="Content Placeholder 2"/>
          <p:cNvSpPr>
            <a:spLocks noGrp="1"/>
          </p:cNvSpPr>
          <p:nvPr>
            <p:ph idx="1"/>
          </p:nvPr>
        </p:nvSpPr>
        <p:spPr/>
        <p:txBody>
          <a:bodyPr/>
          <a:lstStyle/>
          <a:p>
            <a:r>
              <a:rPr lang="en-US" dirty="0" smtClean="0"/>
              <a:t>The </a:t>
            </a:r>
            <a:r>
              <a:rPr lang="en-US" dirty="0"/>
              <a:t>methods used to encrypt information are based on two separate </a:t>
            </a:r>
            <a:r>
              <a:rPr lang="en-US" dirty="0" smtClean="0"/>
              <a:t>operations:</a:t>
            </a:r>
          </a:p>
          <a:p>
            <a:pPr lvl="1"/>
            <a:r>
              <a:rPr lang="en-US" altLang="en-US" b="1" dirty="0"/>
              <a:t>Substitution</a:t>
            </a:r>
            <a:r>
              <a:rPr lang="en-US" altLang="en-US" dirty="0"/>
              <a:t> </a:t>
            </a:r>
            <a:r>
              <a:rPr lang="en-US" dirty="0" smtClean="0"/>
              <a:t>– </a:t>
            </a:r>
            <a:r>
              <a:rPr lang="en-US" altLang="en-US" dirty="0" smtClean="0"/>
              <a:t>replacing an </a:t>
            </a:r>
            <a:r>
              <a:rPr lang="en-US" altLang="en-US" dirty="0"/>
              <a:t>item with a different </a:t>
            </a:r>
            <a:r>
              <a:rPr lang="en-US" altLang="en-US" dirty="0" smtClean="0"/>
              <a:t>item</a:t>
            </a:r>
          </a:p>
          <a:p>
            <a:pPr lvl="1"/>
            <a:r>
              <a:rPr lang="en-US" altLang="en-US" b="1" dirty="0" smtClean="0"/>
              <a:t>Transposition</a:t>
            </a:r>
            <a:r>
              <a:rPr lang="en-US" altLang="en-US" dirty="0" smtClean="0"/>
              <a:t> </a:t>
            </a:r>
            <a:r>
              <a:rPr lang="en-US" dirty="0" smtClean="0"/>
              <a:t>– </a:t>
            </a:r>
            <a:r>
              <a:rPr lang="en-US" altLang="en-US" dirty="0" smtClean="0"/>
              <a:t>changing the </a:t>
            </a:r>
            <a:r>
              <a:rPr lang="en-US" altLang="en-US" dirty="0"/>
              <a:t>order of </a:t>
            </a:r>
            <a:r>
              <a:rPr lang="en-US" altLang="en-US" dirty="0" smtClean="0"/>
              <a:t>items</a:t>
            </a:r>
          </a:p>
          <a:p>
            <a:r>
              <a:rPr lang="en-US" dirty="0" smtClean="0"/>
              <a:t>Modern </a:t>
            </a:r>
            <a:r>
              <a:rPr lang="en-US" dirty="0"/>
              <a:t>cryptography is built around complex mathematical functions. </a:t>
            </a:r>
            <a:endParaRPr lang="en-US" dirty="0" smtClean="0"/>
          </a:p>
          <a:p>
            <a:r>
              <a:rPr lang="en-US" dirty="0" smtClean="0"/>
              <a:t>Integrity </a:t>
            </a:r>
            <a:r>
              <a:rPr lang="en-US" dirty="0"/>
              <a:t>protection operations are characterized by the level of assurance desired. </a:t>
            </a:r>
            <a:endParaRPr lang="en-US" altLang="en-US" dirty="0" smtClean="0"/>
          </a:p>
        </p:txBody>
      </p:sp>
    </p:spTree>
    <p:extLst>
      <p:ext uri="{BB962C8B-B14F-4D97-AF65-F5344CB8AC3E}">
        <p14:creationId xmlns:p14="http://schemas.microsoft.com/office/powerpoint/2010/main" val="3351498070"/>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Revocation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495800"/>
          </a:xfrm>
        </p:spPr>
        <p:txBody>
          <a:bodyPr/>
          <a:lstStyle/>
          <a:p>
            <a:r>
              <a:rPr lang="en-US" dirty="0"/>
              <a:t>CRL </a:t>
            </a:r>
            <a:r>
              <a:rPr lang="en-US" dirty="0" smtClean="0"/>
              <a:t>distribution</a:t>
            </a:r>
          </a:p>
          <a:p>
            <a:pPr lvl="1"/>
            <a:r>
              <a:rPr lang="en-US" altLang="en-US" dirty="0" smtClean="0">
                <a:ea typeface="ヒラギノ角ゴ Pro W3" pitchFamily="-112" charset="-128"/>
              </a:rPr>
              <a:t>CRLs </a:t>
            </a:r>
            <a:r>
              <a:rPr lang="en-US" altLang="en-US" dirty="0">
                <a:ea typeface="ヒラギノ角ゴ Pro W3" pitchFamily="-112" charset="-128"/>
              </a:rPr>
              <a:t>can be requested by individuals or pushed down periodically.</a:t>
            </a:r>
          </a:p>
          <a:p>
            <a:pPr lvl="1"/>
            <a:r>
              <a:rPr lang="en-US" altLang="en-US" dirty="0">
                <a:ea typeface="ヒラギノ角ゴ Pro W3" pitchFamily="-112" charset="-128"/>
              </a:rPr>
              <a:t>CRLs can grow substantially in size.</a:t>
            </a:r>
          </a:p>
          <a:p>
            <a:pPr lvl="2"/>
            <a:r>
              <a:rPr lang="en-US" altLang="en-US" dirty="0">
                <a:ea typeface="ヒラギノ角ゴ Pro W3" pitchFamily="-112" charset="-128"/>
              </a:rPr>
              <a:t>The smaller the better to reduce load on resources.</a:t>
            </a:r>
          </a:p>
          <a:p>
            <a:pPr lvl="2"/>
            <a:r>
              <a:rPr lang="en-US" altLang="en-US" dirty="0">
                <a:ea typeface="ヒラギノ角ゴ Pro W3" pitchFamily="-112" charset="-128"/>
              </a:rPr>
              <a:t>Updates may be only changes to CRL.</a:t>
            </a:r>
          </a:p>
          <a:p>
            <a:pPr lvl="1"/>
            <a:r>
              <a:rPr lang="en-US" altLang="en-US" dirty="0">
                <a:ea typeface="ヒラギノ角ゴ Pro W3" pitchFamily="-112" charset="-128"/>
              </a:rPr>
              <a:t>A certificate might have an extension that points the validating user to the necessary </a:t>
            </a:r>
            <a:r>
              <a:rPr lang="en-US" altLang="en-US" i="1" dirty="0">
                <a:ea typeface="ヒラギノ角ゴ Pro W3" pitchFamily="-112" charset="-128"/>
              </a:rPr>
              <a:t>CRL distribution point</a:t>
            </a:r>
            <a:r>
              <a:rPr lang="en-US" altLang="en-US" dirty="0" smtClean="0">
                <a:ea typeface="ヒラギノ角ゴ Pro W3" pitchFamily="-112" charset="-128"/>
              </a:rPr>
              <a:t>.</a:t>
            </a:r>
            <a:endParaRPr lang="en-US" altLang="en-US" dirty="0">
              <a:ea typeface="ヒラギノ角ゴ Pro W3" pitchFamily="-112" charset="-128"/>
            </a:endParaRPr>
          </a:p>
        </p:txBody>
      </p:sp>
    </p:spTree>
    <p:extLst>
      <p:ext uri="{BB962C8B-B14F-4D97-AF65-F5344CB8AC3E}">
        <p14:creationId xmlns:p14="http://schemas.microsoft.com/office/powerpoint/2010/main" val="1174358826"/>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Revocation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572000"/>
          </a:xfrm>
        </p:spPr>
        <p:txBody>
          <a:bodyPr/>
          <a:lstStyle/>
          <a:p>
            <a:r>
              <a:rPr lang="en-US" b="1" dirty="0" smtClean="0"/>
              <a:t>Online </a:t>
            </a:r>
            <a:r>
              <a:rPr lang="en-US" b="1" dirty="0"/>
              <a:t>Certificate Status Protocol (</a:t>
            </a:r>
            <a:r>
              <a:rPr lang="en-US" b="1" dirty="0" smtClean="0"/>
              <a:t>OCSP)</a:t>
            </a:r>
            <a:endParaRPr lang="en-US" dirty="0"/>
          </a:p>
          <a:p>
            <a:pPr lvl="1"/>
            <a:r>
              <a:rPr lang="en-US" dirty="0" smtClean="0"/>
              <a:t>It is used </a:t>
            </a:r>
            <a:r>
              <a:rPr lang="en-US" dirty="0"/>
              <a:t>for online revocation </a:t>
            </a:r>
            <a:r>
              <a:rPr lang="en-US" dirty="0" smtClean="0"/>
              <a:t>services.</a:t>
            </a:r>
          </a:p>
          <a:p>
            <a:pPr lvl="1"/>
            <a:r>
              <a:rPr lang="en-US" dirty="0" smtClean="0"/>
              <a:t>It is a </a:t>
            </a:r>
            <a:r>
              <a:rPr lang="en-US" dirty="0"/>
              <a:t>request and response protocol that </a:t>
            </a:r>
            <a:r>
              <a:rPr lang="en-US" dirty="0" smtClean="0"/>
              <a:t>obtains the </a:t>
            </a:r>
            <a:r>
              <a:rPr lang="en-US" dirty="0"/>
              <a:t>serial number of the certificate </a:t>
            </a:r>
            <a:r>
              <a:rPr lang="en-US" dirty="0" smtClean="0"/>
              <a:t>being </a:t>
            </a:r>
            <a:r>
              <a:rPr lang="en-US" dirty="0"/>
              <a:t>validated and reviews revocation lists for the </a:t>
            </a:r>
            <a:r>
              <a:rPr lang="en-US" dirty="0" smtClean="0"/>
              <a:t>client.</a:t>
            </a:r>
          </a:p>
          <a:p>
            <a:pPr lvl="1"/>
            <a:r>
              <a:rPr lang="en-US" dirty="0" smtClean="0"/>
              <a:t>The </a:t>
            </a:r>
            <a:r>
              <a:rPr lang="en-US" dirty="0"/>
              <a:t>protocol has a responder service that </a:t>
            </a:r>
            <a:r>
              <a:rPr lang="en-US" dirty="0" smtClean="0"/>
              <a:t>reports the </a:t>
            </a:r>
            <a:r>
              <a:rPr lang="en-US" dirty="0"/>
              <a:t>status of the certificate back to the </a:t>
            </a:r>
            <a:r>
              <a:rPr lang="en-US" dirty="0" smtClean="0"/>
              <a:t>client.</a:t>
            </a:r>
          </a:p>
          <a:p>
            <a:pPr lvl="2"/>
            <a:r>
              <a:rPr lang="en-US" dirty="0" smtClean="0"/>
              <a:t>Indicates revoked</a:t>
            </a:r>
            <a:r>
              <a:rPr lang="en-US" dirty="0"/>
              <a:t>, </a:t>
            </a:r>
            <a:r>
              <a:rPr lang="en-US" dirty="0" smtClean="0"/>
              <a:t>valid</a:t>
            </a:r>
            <a:r>
              <a:rPr lang="en-US" dirty="0"/>
              <a:t>, or </a:t>
            </a:r>
            <a:r>
              <a:rPr lang="en-US" dirty="0" smtClean="0"/>
              <a:t>unknown status</a:t>
            </a:r>
          </a:p>
          <a:p>
            <a:pPr lvl="1"/>
            <a:r>
              <a:rPr lang="en-US" dirty="0" smtClean="0"/>
              <a:t>This </a:t>
            </a:r>
            <a:r>
              <a:rPr lang="en-US" dirty="0"/>
              <a:t>protocol and service </a:t>
            </a:r>
            <a:r>
              <a:rPr lang="en-US" dirty="0" smtClean="0"/>
              <a:t>saves the </a:t>
            </a:r>
            <a:r>
              <a:rPr lang="en-US" dirty="0"/>
              <a:t>client from having to find, download, and process the right lists.</a:t>
            </a:r>
          </a:p>
        </p:txBody>
      </p:sp>
    </p:spTree>
    <p:extLst>
      <p:ext uri="{BB962C8B-B14F-4D97-AF65-F5344CB8AC3E}">
        <p14:creationId xmlns:p14="http://schemas.microsoft.com/office/powerpoint/2010/main" val="19481140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Destruction</a:t>
            </a:r>
          </a:p>
        </p:txBody>
      </p:sp>
      <p:sp>
        <p:nvSpPr>
          <p:cNvPr id="3" name="Content Placeholder 2"/>
          <p:cNvSpPr>
            <a:spLocks noGrp="1"/>
          </p:cNvSpPr>
          <p:nvPr>
            <p:ph idx="1"/>
          </p:nvPr>
        </p:nvSpPr>
        <p:spPr/>
        <p:txBody>
          <a:bodyPr/>
          <a:lstStyle/>
          <a:p>
            <a:r>
              <a:rPr lang="en-US" dirty="0"/>
              <a:t>Key pairs and certificates have set </a:t>
            </a:r>
            <a:r>
              <a:rPr lang="en-US" i="1" dirty="0" smtClean="0"/>
              <a:t>lifetimes</a:t>
            </a:r>
          </a:p>
          <a:p>
            <a:pPr lvl="1"/>
            <a:r>
              <a:rPr lang="en-US" dirty="0" smtClean="0"/>
              <a:t>They </a:t>
            </a:r>
            <a:r>
              <a:rPr lang="en-US" dirty="0"/>
              <a:t>will </a:t>
            </a:r>
            <a:r>
              <a:rPr lang="en-US" dirty="0" smtClean="0"/>
              <a:t>expire at </a:t>
            </a:r>
            <a:r>
              <a:rPr lang="en-US" dirty="0"/>
              <a:t>some specified time</a:t>
            </a:r>
            <a:r>
              <a:rPr lang="en-US" dirty="0" smtClean="0"/>
              <a:t>.</a:t>
            </a:r>
          </a:p>
          <a:p>
            <a:pPr lvl="1"/>
            <a:r>
              <a:rPr lang="en-US" dirty="0" smtClean="0"/>
              <a:t>It </a:t>
            </a:r>
            <a:r>
              <a:rPr lang="en-US" dirty="0"/>
              <a:t>is important that the certificates and keys </a:t>
            </a:r>
            <a:r>
              <a:rPr lang="en-US" dirty="0" smtClean="0"/>
              <a:t>are properly </a:t>
            </a:r>
            <a:r>
              <a:rPr lang="en-US" dirty="0"/>
              <a:t>destroyed when that time comes, wherever the keys are </a:t>
            </a:r>
            <a:r>
              <a:rPr lang="en-US" dirty="0" smtClean="0"/>
              <a:t>stored.</a:t>
            </a:r>
          </a:p>
          <a:p>
            <a:pPr lvl="1"/>
            <a:r>
              <a:rPr lang="en-US" dirty="0"/>
              <a:t>The goal is to make sure that no one can gain access to a key after </a:t>
            </a:r>
            <a:r>
              <a:rPr lang="en-US" dirty="0" smtClean="0"/>
              <a:t>its lifetime </a:t>
            </a:r>
            <a:r>
              <a:rPr lang="en-US" dirty="0"/>
              <a:t>has ended and use that key for malicious </a:t>
            </a:r>
            <a:r>
              <a:rPr lang="en-US" dirty="0" smtClean="0"/>
              <a:t>purposes.</a:t>
            </a:r>
            <a:endParaRPr lang="en-US" dirty="0"/>
          </a:p>
        </p:txBody>
      </p:sp>
    </p:spTree>
    <p:extLst>
      <p:ext uri="{BB962C8B-B14F-4D97-AF65-F5344CB8AC3E}">
        <p14:creationId xmlns:p14="http://schemas.microsoft.com/office/powerpoint/2010/main" val="3453307226"/>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4 Cryptography and Public Key Infrastructure – Part 4</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288318897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 Repositories</a:t>
            </a:r>
          </a:p>
        </p:txBody>
      </p:sp>
      <p:sp>
        <p:nvSpPr>
          <p:cNvPr id="3" name="Content Placeholder 2"/>
          <p:cNvSpPr>
            <a:spLocks noGrp="1"/>
          </p:cNvSpPr>
          <p:nvPr>
            <p:ph idx="1"/>
          </p:nvPr>
        </p:nvSpPr>
        <p:spPr/>
        <p:txBody>
          <a:bodyPr/>
          <a:lstStyle/>
          <a:p>
            <a:r>
              <a:rPr lang="en-US" dirty="0" smtClean="0"/>
              <a:t>A </a:t>
            </a:r>
            <a:r>
              <a:rPr lang="en-US" b="1" dirty="0"/>
              <a:t>c</a:t>
            </a:r>
            <a:r>
              <a:rPr lang="en-US" b="1" dirty="0" smtClean="0"/>
              <a:t>ertificate </a:t>
            </a:r>
            <a:r>
              <a:rPr lang="en-US" b="1" dirty="0"/>
              <a:t>repository</a:t>
            </a:r>
            <a:r>
              <a:rPr lang="en-US" dirty="0"/>
              <a:t> describes a centralized directory that can be accessed </a:t>
            </a:r>
            <a:r>
              <a:rPr lang="en-US" dirty="0" smtClean="0"/>
              <a:t>by a </a:t>
            </a:r>
            <a:r>
              <a:rPr lang="en-US" dirty="0"/>
              <a:t>subset of </a:t>
            </a:r>
            <a:r>
              <a:rPr lang="en-US" dirty="0" smtClean="0"/>
              <a:t>individuals.</a:t>
            </a:r>
          </a:p>
          <a:p>
            <a:pPr lvl="1"/>
            <a:r>
              <a:rPr lang="en-US" dirty="0" smtClean="0"/>
              <a:t>Directories </a:t>
            </a:r>
            <a:r>
              <a:rPr lang="en-US" dirty="0"/>
              <a:t>are usually Lightweight </a:t>
            </a:r>
            <a:r>
              <a:rPr lang="en-US" dirty="0" smtClean="0"/>
              <a:t>Directory Access </a:t>
            </a:r>
            <a:r>
              <a:rPr lang="en-US" dirty="0"/>
              <a:t>Protocol (</a:t>
            </a:r>
            <a:r>
              <a:rPr lang="en-US" dirty="0" smtClean="0"/>
              <a:t>LDAP)-compliant.</a:t>
            </a:r>
          </a:p>
          <a:p>
            <a:pPr lvl="2"/>
            <a:r>
              <a:rPr lang="en-US" dirty="0"/>
              <a:t> </a:t>
            </a:r>
            <a:r>
              <a:rPr lang="en-US" dirty="0" smtClean="0"/>
              <a:t>Can </a:t>
            </a:r>
            <a:r>
              <a:rPr lang="en-US" dirty="0"/>
              <a:t>be accessed </a:t>
            </a:r>
            <a:r>
              <a:rPr lang="en-US" dirty="0" smtClean="0"/>
              <a:t>and searched </a:t>
            </a:r>
            <a:r>
              <a:rPr lang="en-US" dirty="0"/>
              <a:t>via an LDAP query from an LDAP client.</a:t>
            </a:r>
            <a:endParaRPr lang="en-US" dirty="0" smtClean="0"/>
          </a:p>
          <a:p>
            <a:pPr lvl="1"/>
            <a:r>
              <a:rPr lang="en-US" dirty="0"/>
              <a:t>A certificate repository is a holding place </a:t>
            </a:r>
            <a:r>
              <a:rPr lang="en-US" dirty="0" smtClean="0"/>
              <a:t>for individuals</a:t>
            </a:r>
            <a:r>
              <a:rPr lang="en-US" dirty="0"/>
              <a:t>’ </a:t>
            </a:r>
            <a:r>
              <a:rPr lang="en-US" dirty="0" smtClean="0"/>
              <a:t>certificates and </a:t>
            </a:r>
            <a:r>
              <a:rPr lang="en-US" dirty="0"/>
              <a:t>public keys that </a:t>
            </a:r>
            <a:r>
              <a:rPr lang="en-US" dirty="0" smtClean="0"/>
              <a:t>are participating </a:t>
            </a:r>
            <a:r>
              <a:rPr lang="en-US" dirty="0"/>
              <a:t>in a particular PKI environment</a:t>
            </a:r>
            <a:r>
              <a:rPr lang="en-US" dirty="0" smtClean="0"/>
              <a:t>.</a:t>
            </a:r>
            <a:endParaRPr lang="en-US" dirty="0"/>
          </a:p>
        </p:txBody>
      </p:sp>
    </p:spTree>
    <p:extLst>
      <p:ext uri="{BB962C8B-B14F-4D97-AF65-F5344CB8AC3E}">
        <p14:creationId xmlns:p14="http://schemas.microsoft.com/office/powerpoint/2010/main" val="422311073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and Certificate Verification</a:t>
            </a:r>
          </a:p>
        </p:txBody>
      </p:sp>
      <p:sp>
        <p:nvSpPr>
          <p:cNvPr id="3" name="Content Placeholder 2"/>
          <p:cNvSpPr>
            <a:spLocks noGrp="1"/>
          </p:cNvSpPr>
          <p:nvPr>
            <p:ph idx="1"/>
          </p:nvPr>
        </p:nvSpPr>
        <p:spPr/>
        <p:txBody>
          <a:bodyPr/>
          <a:lstStyle/>
          <a:p>
            <a:r>
              <a:rPr lang="en-US" dirty="0"/>
              <a:t>Use PKI if you do not automatically trust individuals you do not know. </a:t>
            </a:r>
          </a:p>
          <a:p>
            <a:r>
              <a:rPr lang="en-US" dirty="0" smtClean="0"/>
              <a:t>Use a trusted third </a:t>
            </a:r>
            <a:r>
              <a:rPr lang="en-US" dirty="0"/>
              <a:t>party </a:t>
            </a:r>
            <a:r>
              <a:rPr lang="en-US" dirty="0" smtClean="0"/>
              <a:t>to </a:t>
            </a:r>
            <a:r>
              <a:rPr lang="en-US" dirty="0"/>
              <a:t>vouch for the other individual </a:t>
            </a:r>
            <a:r>
              <a:rPr lang="en-US" dirty="0" smtClean="0"/>
              <a:t>so confidence </a:t>
            </a:r>
            <a:r>
              <a:rPr lang="en-US" dirty="0"/>
              <a:t>can be instilled and sensitive communication can take </a:t>
            </a:r>
            <a:r>
              <a:rPr lang="en-US" dirty="0" smtClean="0"/>
              <a:t>place.</a:t>
            </a:r>
          </a:p>
          <a:p>
            <a:r>
              <a:rPr lang="en-US" dirty="0"/>
              <a:t>When a user </a:t>
            </a:r>
            <a:r>
              <a:rPr lang="en-US" dirty="0" smtClean="0"/>
              <a:t>trusts </a:t>
            </a:r>
            <a:r>
              <a:rPr lang="en-US" dirty="0"/>
              <a:t>a CA, she will </a:t>
            </a:r>
            <a:r>
              <a:rPr lang="en-US" dirty="0" smtClean="0"/>
              <a:t>download </a:t>
            </a:r>
            <a:r>
              <a:rPr lang="en-US" dirty="0"/>
              <a:t>that CA’s </a:t>
            </a:r>
            <a:r>
              <a:rPr lang="en-US" dirty="0" smtClean="0"/>
              <a:t>digital certificate </a:t>
            </a:r>
            <a:r>
              <a:rPr lang="en-US" dirty="0"/>
              <a:t>and public </a:t>
            </a:r>
            <a:r>
              <a:rPr lang="en-US" dirty="0" smtClean="0"/>
              <a:t>key and store them on </a:t>
            </a:r>
            <a:r>
              <a:rPr lang="en-US" dirty="0"/>
              <a:t>her local computer</a:t>
            </a:r>
            <a:r>
              <a:rPr lang="en-US" dirty="0" smtClean="0"/>
              <a:t>.</a:t>
            </a:r>
            <a:endParaRPr lang="en-US" dirty="0"/>
          </a:p>
          <a:p>
            <a:r>
              <a:rPr lang="en-US" dirty="0" smtClean="0"/>
              <a:t>Trusted certificate </a:t>
            </a:r>
            <a:r>
              <a:rPr lang="en-US" dirty="0"/>
              <a:t>authorities </a:t>
            </a:r>
            <a:r>
              <a:rPr lang="en-US" dirty="0" smtClean="0"/>
              <a:t>can </a:t>
            </a:r>
            <a:r>
              <a:rPr lang="en-US" dirty="0"/>
              <a:t>be found in your browser’s list</a:t>
            </a:r>
            <a:r>
              <a:rPr lang="en-US" dirty="0" smtClean="0"/>
              <a:t>.</a:t>
            </a:r>
            <a:endParaRPr lang="en-US" dirty="0"/>
          </a:p>
        </p:txBody>
      </p:sp>
    </p:spTree>
    <p:extLst>
      <p:ext uri="{BB962C8B-B14F-4D97-AF65-F5344CB8AC3E}">
        <p14:creationId xmlns:p14="http://schemas.microsoft.com/office/powerpoint/2010/main" val="132057714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533400" y="5410200"/>
            <a:ext cx="8458200" cy="762000"/>
          </a:xfrm>
        </p:spPr>
        <p:txBody>
          <a:bodyPr/>
          <a:lstStyle/>
          <a:p>
            <a:r>
              <a:rPr lang="en-US" dirty="0"/>
              <a:t> Figure 6.8 Browsers have a long list of CAs configured to be trusted by default</a:t>
            </a:r>
            <a:r>
              <a:rPr lang="en-US" dirty="0" smtClean="0"/>
              <a:t>.</a:t>
            </a:r>
          </a:p>
          <a:p>
            <a:r>
              <a:rPr lang="en-US" dirty="0" smtClean="0"/>
              <a:t>Check out certificate management in your browser Google Chrome, Firefox or Microsoft Edge</a:t>
            </a: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0684" y="1066800"/>
            <a:ext cx="4582632" cy="4211783"/>
          </a:xfrm>
          <a:prstGeom prst="rect">
            <a:avLst/>
          </a:prstGeom>
        </p:spPr>
      </p:pic>
    </p:spTree>
    <p:extLst>
      <p:ext uri="{BB962C8B-B14F-4D97-AF65-F5344CB8AC3E}">
        <p14:creationId xmlns:p14="http://schemas.microsoft.com/office/powerpoint/2010/main" val="614101305"/>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791200"/>
            <a:ext cx="7924800" cy="457200"/>
          </a:xfrm>
        </p:spPr>
        <p:txBody>
          <a:bodyPr/>
          <a:lstStyle/>
          <a:p>
            <a:r>
              <a:rPr lang="en-US" dirty="0"/>
              <a:t>Figure 6.9 Steps for verifying the authenticity and integrity of a </a:t>
            </a:r>
            <a:r>
              <a:rPr lang="en-US" dirty="0" smtClean="0"/>
              <a:t>certificate</a:t>
            </a:r>
            <a:endParaRPr lang="en-US" dirty="0"/>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86000" y="1426464"/>
            <a:ext cx="4572000" cy="4005072"/>
          </a:xfrm>
          <a:prstGeom prst="rect">
            <a:avLst/>
          </a:prstGeom>
        </p:spPr>
      </p:pic>
    </p:spTree>
    <p:extLst>
      <p:ext uri="{BB962C8B-B14F-4D97-AF65-F5344CB8AC3E}">
        <p14:creationId xmlns:p14="http://schemas.microsoft.com/office/powerpoint/2010/main" val="1345271148"/>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and </a:t>
            </a:r>
            <a:r>
              <a:rPr lang="en-US" dirty="0" smtClean="0"/>
              <a:t>Decentralized Infrastructures</a:t>
            </a:r>
            <a:endParaRPr lang="en-US" dirty="0"/>
          </a:p>
        </p:txBody>
      </p:sp>
      <p:sp>
        <p:nvSpPr>
          <p:cNvPr id="4" name="Content Placeholder 3"/>
          <p:cNvSpPr>
            <a:spLocks noGrp="1"/>
          </p:cNvSpPr>
          <p:nvPr>
            <p:ph idx="1"/>
          </p:nvPr>
        </p:nvSpPr>
        <p:spPr>
          <a:xfrm>
            <a:off x="457200" y="2362200"/>
            <a:ext cx="8229600" cy="3810000"/>
          </a:xfrm>
        </p:spPr>
        <p:txBody>
          <a:bodyPr/>
          <a:lstStyle/>
          <a:p>
            <a:r>
              <a:rPr lang="en-US" dirty="0" smtClean="0"/>
              <a:t>In </a:t>
            </a:r>
            <a:r>
              <a:rPr lang="en-US" dirty="0"/>
              <a:t>a </a:t>
            </a:r>
            <a:r>
              <a:rPr lang="en-US" i="1" dirty="0" smtClean="0"/>
              <a:t>decentralized</a:t>
            </a:r>
            <a:r>
              <a:rPr lang="en-US" dirty="0" smtClean="0"/>
              <a:t> approach</a:t>
            </a:r>
            <a:r>
              <a:rPr lang="en-US" dirty="0"/>
              <a:t>, software on individual computers generates and stores cryptographic keys local to the systems </a:t>
            </a:r>
            <a:r>
              <a:rPr lang="en-US" dirty="0" smtClean="0"/>
              <a:t>themselves.</a:t>
            </a:r>
          </a:p>
          <a:p>
            <a:r>
              <a:rPr lang="en-US" dirty="0"/>
              <a:t>In a </a:t>
            </a:r>
            <a:r>
              <a:rPr lang="en-US" i="1" dirty="0"/>
              <a:t>centralized</a:t>
            </a:r>
            <a:r>
              <a:rPr lang="en-US" dirty="0"/>
              <a:t> infrastructure, the keys are generated and stored on a central server, and the keys are transmitted to the individual systems as needed</a:t>
            </a:r>
            <a:r>
              <a:rPr lang="en-US" dirty="0" smtClean="0"/>
              <a:t>.</a:t>
            </a:r>
          </a:p>
          <a:p>
            <a:pPr lvl="1"/>
            <a:r>
              <a:rPr lang="en-US" dirty="0"/>
              <a:t>Easier to back up the keys and implement key </a:t>
            </a:r>
            <a:r>
              <a:rPr lang="en-US" dirty="0" smtClean="0"/>
              <a:t>recovery procedures</a:t>
            </a:r>
            <a:endParaRPr lang="en-US" dirty="0"/>
          </a:p>
        </p:txBody>
      </p:sp>
    </p:spTree>
    <p:extLst>
      <p:ext uri="{BB962C8B-B14F-4D97-AF65-F5344CB8AC3E}">
        <p14:creationId xmlns:p14="http://schemas.microsoft.com/office/powerpoint/2010/main" val="119744817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Centralized and </a:t>
            </a:r>
            <a:r>
              <a:rPr lang="en-US" dirty="0" smtClean="0"/>
              <a:t>Decentralized Infrastructures (</a:t>
            </a:r>
            <a:r>
              <a:rPr lang="en-US" i="1" dirty="0" smtClean="0"/>
              <a:t>continued</a:t>
            </a:r>
            <a:r>
              <a:rPr lang="en-US" dirty="0" smtClean="0"/>
              <a:t>)</a:t>
            </a:r>
            <a:endParaRPr lang="en-US" dirty="0"/>
          </a:p>
        </p:txBody>
      </p:sp>
      <p:sp>
        <p:nvSpPr>
          <p:cNvPr id="4" name="Content Placeholder 3"/>
          <p:cNvSpPr>
            <a:spLocks noGrp="1"/>
          </p:cNvSpPr>
          <p:nvPr>
            <p:ph idx="1"/>
          </p:nvPr>
        </p:nvSpPr>
        <p:spPr>
          <a:xfrm>
            <a:off x="457200" y="2362200"/>
            <a:ext cx="8229600" cy="4191000"/>
          </a:xfrm>
        </p:spPr>
        <p:txBody>
          <a:bodyPr/>
          <a:lstStyle/>
          <a:p>
            <a:r>
              <a:rPr lang="en-US" dirty="0" smtClean="0"/>
              <a:t>Centralized infrastructure disadvantages</a:t>
            </a:r>
          </a:p>
          <a:p>
            <a:pPr lvl="1"/>
            <a:r>
              <a:rPr lang="en-US" dirty="0" smtClean="0"/>
              <a:t>Technology is needed to </a:t>
            </a:r>
            <a:r>
              <a:rPr lang="en-US" dirty="0"/>
              <a:t>send </a:t>
            </a:r>
            <a:r>
              <a:rPr lang="en-US" dirty="0" smtClean="0"/>
              <a:t>keys </a:t>
            </a:r>
            <a:r>
              <a:rPr lang="en-US" dirty="0"/>
              <a:t>in an </a:t>
            </a:r>
            <a:r>
              <a:rPr lang="en-US" dirty="0" smtClean="0"/>
              <a:t>encrypted manner.</a:t>
            </a:r>
          </a:p>
          <a:p>
            <a:pPr lvl="2"/>
            <a:r>
              <a:rPr lang="en-US" dirty="0" smtClean="0"/>
              <a:t>Encryption ensures keys</a:t>
            </a:r>
            <a:r>
              <a:rPr lang="en-US" dirty="0"/>
              <a:t>’ integrity, and </a:t>
            </a:r>
            <a:r>
              <a:rPr lang="en-US" dirty="0" smtClean="0"/>
              <a:t>ensure intended user </a:t>
            </a:r>
            <a:r>
              <a:rPr lang="en-US" dirty="0"/>
              <a:t>is receiving the key</a:t>
            </a:r>
            <a:r>
              <a:rPr lang="en-US" dirty="0" smtClean="0"/>
              <a:t>.</a:t>
            </a:r>
          </a:p>
          <a:p>
            <a:pPr lvl="1"/>
            <a:r>
              <a:rPr lang="en-US" dirty="0" smtClean="0"/>
              <a:t>Fault tolerance or </a:t>
            </a:r>
            <a:r>
              <a:rPr lang="en-US" dirty="0"/>
              <a:t>redundancy mechanism </a:t>
            </a:r>
            <a:r>
              <a:rPr lang="en-US" dirty="0" smtClean="0"/>
              <a:t>is needed </a:t>
            </a:r>
            <a:r>
              <a:rPr lang="en-US" dirty="0"/>
              <a:t>for server that centrally stores the </a:t>
            </a:r>
            <a:r>
              <a:rPr lang="en-US" dirty="0" smtClean="0"/>
              <a:t>keys.</a:t>
            </a:r>
          </a:p>
          <a:p>
            <a:pPr lvl="1"/>
            <a:r>
              <a:rPr lang="en-US" dirty="0" smtClean="0">
                <a:ea typeface="ヒラギノ角ゴ Pro W3" pitchFamily="-111" charset="-128"/>
                <a:cs typeface="ヒラギノ角ゴ Pro W3" pitchFamily="-111" charset="-128"/>
              </a:rPr>
              <a:t>To </a:t>
            </a:r>
            <a:r>
              <a:rPr lang="en-US" dirty="0">
                <a:ea typeface="ヒラギノ角ゴ Pro W3" pitchFamily="-111" charset="-128"/>
                <a:cs typeface="ヒラギノ角ゴ Pro W3" pitchFamily="-111" charset="-128"/>
              </a:rPr>
              <a:t>provide </a:t>
            </a:r>
            <a:r>
              <a:rPr lang="en-US" i="1" dirty="0">
                <a:ea typeface="ヒラギノ角ゴ Pro W3" pitchFamily="-111" charset="-128"/>
                <a:cs typeface="ヒラギノ角ゴ Pro W3" pitchFamily="-111" charset="-128"/>
              </a:rPr>
              <a:t>true </a:t>
            </a:r>
            <a:r>
              <a:rPr lang="en-US" dirty="0">
                <a:ea typeface="ヒラギノ角ゴ Pro W3" pitchFamily="-111" charset="-128"/>
                <a:cs typeface="ヒラギノ角ゴ Pro W3" pitchFamily="-111" charset="-128"/>
              </a:rPr>
              <a:t>authenticity and nonrepudiation, digital </a:t>
            </a:r>
            <a:r>
              <a:rPr lang="en-US" dirty="0" smtClean="0">
                <a:ea typeface="ヒラギノ角ゴ Pro W3" pitchFamily="-111" charset="-128"/>
                <a:cs typeface="ヒラギノ角ゴ Pro W3" pitchFamily="-111" charset="-128"/>
              </a:rPr>
              <a:t>signature public/private </a:t>
            </a:r>
            <a:r>
              <a:rPr lang="en-US" dirty="0">
                <a:ea typeface="ヒラギノ角ゴ Pro W3" pitchFamily="-111" charset="-128"/>
                <a:cs typeface="ヒラギノ角ゴ Pro W3" pitchFamily="-111" charset="-128"/>
              </a:rPr>
              <a:t>key pair </a:t>
            </a:r>
            <a:r>
              <a:rPr lang="en-US" dirty="0" smtClean="0">
                <a:ea typeface="ヒラギノ角ゴ Pro W3" pitchFamily="-111" charset="-128"/>
                <a:cs typeface="ヒラギノ角ゴ Pro W3" pitchFamily="-111" charset="-128"/>
              </a:rPr>
              <a:t>should </a:t>
            </a:r>
            <a:r>
              <a:rPr lang="en-US" dirty="0">
                <a:ea typeface="ヒラギノ角ゴ Pro W3" pitchFamily="-111" charset="-128"/>
                <a:cs typeface="ヒラギノ角ゴ Pro W3" pitchFamily="-111" charset="-128"/>
              </a:rPr>
              <a:t>not be generated at a centralized </a:t>
            </a:r>
            <a:r>
              <a:rPr lang="en-US" dirty="0" smtClean="0">
                <a:ea typeface="ヒラギノ角ゴ Pro W3" pitchFamily="-111" charset="-128"/>
                <a:cs typeface="ヒラギノ角ゴ Pro W3" pitchFamily="-111" charset="-128"/>
              </a:rPr>
              <a:t>server.</a:t>
            </a:r>
            <a:endParaRPr lang="en-US" dirty="0"/>
          </a:p>
        </p:txBody>
      </p:sp>
    </p:spTree>
    <p:extLst>
      <p:ext uri="{BB962C8B-B14F-4D97-AF65-F5344CB8AC3E}">
        <p14:creationId xmlns:p14="http://schemas.microsoft.com/office/powerpoint/2010/main" val="34255875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r>
              <a:rPr lang="en-US" altLang="en-US" dirty="0" smtClean="0"/>
              <a:t>Fundamental Methods (</a:t>
            </a:r>
            <a:r>
              <a:rPr lang="en-US" altLang="en-US" i="1" dirty="0" smtClean="0"/>
              <a:t>continued</a:t>
            </a:r>
            <a:r>
              <a:rPr lang="en-US" altLang="en-US" dirty="0" smtClean="0"/>
              <a:t>)</a:t>
            </a:r>
          </a:p>
        </p:txBody>
      </p:sp>
      <p:sp>
        <p:nvSpPr>
          <p:cNvPr id="10243" name="Content Placeholder 2"/>
          <p:cNvSpPr>
            <a:spLocks noGrp="1"/>
          </p:cNvSpPr>
          <p:nvPr>
            <p:ph idx="1"/>
          </p:nvPr>
        </p:nvSpPr>
        <p:spPr/>
        <p:txBody>
          <a:bodyPr/>
          <a:lstStyle/>
          <a:p>
            <a:r>
              <a:rPr lang="en-US" altLang="en-US" dirty="0" smtClean="0"/>
              <a:t>Data can be </a:t>
            </a:r>
            <a:r>
              <a:rPr lang="en-US" altLang="en-US" smtClean="0"/>
              <a:t>characterized by:</a:t>
            </a:r>
            <a:endParaRPr lang="en-US" altLang="en-US" dirty="0" smtClean="0"/>
          </a:p>
          <a:p>
            <a:pPr lvl="1"/>
            <a:r>
              <a:rPr lang="en-US" altLang="en-US" dirty="0" smtClean="0"/>
              <a:t>Its state </a:t>
            </a:r>
            <a:r>
              <a:rPr lang="en-US" dirty="0" smtClean="0"/>
              <a:t>– data </a:t>
            </a:r>
            <a:r>
              <a:rPr lang="en-US" dirty="0"/>
              <a:t>in transit, data at rest, or data in </a:t>
            </a:r>
            <a:r>
              <a:rPr lang="en-US" dirty="0" smtClean="0"/>
              <a:t>use</a:t>
            </a:r>
          </a:p>
          <a:p>
            <a:pPr lvl="1"/>
            <a:r>
              <a:rPr lang="en-US" altLang="en-US" dirty="0" smtClean="0"/>
              <a:t>How it is used </a:t>
            </a:r>
            <a:r>
              <a:rPr lang="en-US" dirty="0" smtClean="0"/>
              <a:t>– </a:t>
            </a:r>
            <a:r>
              <a:rPr lang="en-US" altLang="en-US" dirty="0" smtClean="0"/>
              <a:t>block form or stream form</a:t>
            </a:r>
          </a:p>
        </p:txBody>
      </p:sp>
    </p:spTree>
    <p:extLst>
      <p:ext uri="{BB962C8B-B14F-4D97-AF65-F5344CB8AC3E}">
        <p14:creationId xmlns:p14="http://schemas.microsoft.com/office/powerpoint/2010/main" val="2325141805"/>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Hardware Security Modules</a:t>
            </a:r>
          </a:p>
        </p:txBody>
      </p:sp>
      <p:sp>
        <p:nvSpPr>
          <p:cNvPr id="3" name="Content Placeholder 2"/>
          <p:cNvSpPr>
            <a:spLocks noGrp="1"/>
          </p:cNvSpPr>
          <p:nvPr>
            <p:ph idx="1"/>
          </p:nvPr>
        </p:nvSpPr>
        <p:spPr/>
        <p:txBody>
          <a:bodyPr/>
          <a:lstStyle/>
          <a:p>
            <a:r>
              <a:rPr lang="en-US" dirty="0"/>
              <a:t>A </a:t>
            </a:r>
            <a:r>
              <a:rPr lang="en-US" b="1" dirty="0"/>
              <a:t>hardware security module (HSM) </a:t>
            </a:r>
            <a:r>
              <a:rPr lang="en-US" dirty="0"/>
              <a:t>is a physical device that safeguards cryptographic </a:t>
            </a:r>
            <a:r>
              <a:rPr lang="en-US" dirty="0" smtClean="0"/>
              <a:t>keys.</a:t>
            </a:r>
          </a:p>
          <a:p>
            <a:pPr lvl="1"/>
            <a:r>
              <a:rPr lang="en-US" dirty="0" smtClean="0"/>
              <a:t>HSMs </a:t>
            </a:r>
            <a:r>
              <a:rPr lang="en-US" dirty="0"/>
              <a:t>enable a higher level of security for the use of keys, including generation and </a:t>
            </a:r>
            <a:r>
              <a:rPr lang="en-US" dirty="0" smtClean="0"/>
              <a:t>authentication.</a:t>
            </a:r>
          </a:p>
          <a:p>
            <a:pPr lvl="1"/>
            <a:r>
              <a:rPr lang="en-US" dirty="0" smtClean="0"/>
              <a:t>In </a:t>
            </a:r>
            <a:r>
              <a:rPr lang="en-US" dirty="0"/>
              <a:t>most situations, HSM solutions are used only for the most </a:t>
            </a:r>
            <a:r>
              <a:rPr lang="en-US" dirty="0" smtClean="0"/>
              <a:t>critical and </a:t>
            </a:r>
            <a:r>
              <a:rPr lang="en-US" dirty="0"/>
              <a:t>sensitive keys, which are the root key and possibly the </a:t>
            </a:r>
            <a:r>
              <a:rPr lang="en-US" dirty="0" smtClean="0"/>
              <a:t>intermediate CA </a:t>
            </a:r>
            <a:r>
              <a:rPr lang="en-US" dirty="0"/>
              <a:t>private </a:t>
            </a:r>
            <a:r>
              <a:rPr lang="en-US" dirty="0" smtClean="0"/>
              <a:t>key.</a:t>
            </a:r>
          </a:p>
          <a:p>
            <a:pPr lvl="1"/>
            <a:r>
              <a:rPr lang="en-US" dirty="0"/>
              <a:t>If those keys are compromised, the whole security of </a:t>
            </a:r>
            <a:r>
              <a:rPr lang="en-US" dirty="0" smtClean="0"/>
              <a:t>the PKI </a:t>
            </a:r>
            <a:r>
              <a:rPr lang="en-US" dirty="0"/>
              <a:t>is gravely </a:t>
            </a:r>
            <a:r>
              <a:rPr lang="en-US" dirty="0" smtClean="0"/>
              <a:t>threatened.</a:t>
            </a:r>
            <a:endParaRPr lang="en-US" dirty="0"/>
          </a:p>
        </p:txBody>
      </p:sp>
    </p:spTree>
    <p:extLst>
      <p:ext uri="{BB962C8B-B14F-4D97-AF65-F5344CB8AC3E}">
        <p14:creationId xmlns:p14="http://schemas.microsoft.com/office/powerpoint/2010/main" val="333467902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Private Key Protection</a:t>
            </a:r>
          </a:p>
        </p:txBody>
      </p:sp>
      <p:sp>
        <p:nvSpPr>
          <p:cNvPr id="3" name="Content Placeholder 2"/>
          <p:cNvSpPr>
            <a:spLocks noGrp="1"/>
          </p:cNvSpPr>
          <p:nvPr>
            <p:ph idx="1"/>
          </p:nvPr>
        </p:nvSpPr>
        <p:spPr/>
        <p:txBody>
          <a:bodyPr/>
          <a:lstStyle/>
          <a:p>
            <a:r>
              <a:rPr lang="en-US" dirty="0" smtClean="0"/>
              <a:t>The </a:t>
            </a:r>
            <a:r>
              <a:rPr lang="en-US" dirty="0"/>
              <a:t>private key needs to stay private. </a:t>
            </a:r>
            <a:endParaRPr lang="en-US" dirty="0" smtClean="0"/>
          </a:p>
          <a:p>
            <a:pPr lvl="1"/>
            <a:r>
              <a:rPr lang="en-US" dirty="0"/>
              <a:t>D</a:t>
            </a:r>
            <a:r>
              <a:rPr lang="en-US" dirty="0" smtClean="0"/>
              <a:t>igital signature </a:t>
            </a:r>
            <a:r>
              <a:rPr lang="en-US" dirty="0"/>
              <a:t>created solely for the purpose of proving who sent a </a:t>
            </a:r>
            <a:r>
              <a:rPr lang="en-US" dirty="0" smtClean="0"/>
              <a:t>particular message </a:t>
            </a:r>
            <a:r>
              <a:rPr lang="en-US" dirty="0"/>
              <a:t>by using a private </a:t>
            </a:r>
            <a:r>
              <a:rPr lang="en-US" dirty="0" smtClean="0"/>
              <a:t>key.</a:t>
            </a:r>
          </a:p>
          <a:p>
            <a:pPr lvl="1"/>
            <a:r>
              <a:rPr lang="en-US" i="1" dirty="0" smtClean="0"/>
              <a:t>Key store</a:t>
            </a:r>
            <a:r>
              <a:rPr lang="en-US" dirty="0" smtClean="0"/>
              <a:t> is a storage area for  the private key.</a:t>
            </a:r>
          </a:p>
          <a:p>
            <a:pPr lvl="2"/>
            <a:r>
              <a:rPr lang="en-US" dirty="0" smtClean="0"/>
              <a:t>Key store usually </a:t>
            </a:r>
            <a:r>
              <a:rPr lang="en-US" dirty="0"/>
              <a:t>created by the application registering for a </a:t>
            </a:r>
            <a:r>
              <a:rPr lang="en-US" dirty="0" smtClean="0"/>
              <a:t>certificate.</a:t>
            </a:r>
          </a:p>
          <a:p>
            <a:pPr lvl="2"/>
            <a:r>
              <a:rPr lang="en-US" dirty="0"/>
              <a:t>M</a:t>
            </a:r>
            <a:r>
              <a:rPr lang="en-US" dirty="0" smtClean="0"/>
              <a:t>any </a:t>
            </a:r>
            <a:r>
              <a:rPr lang="en-US" dirty="0"/>
              <a:t>applications do not require </a:t>
            </a:r>
            <a:r>
              <a:rPr lang="en-US" dirty="0" smtClean="0"/>
              <a:t>strong password to </a:t>
            </a:r>
            <a:r>
              <a:rPr lang="en-US" dirty="0"/>
              <a:t>protect the key </a:t>
            </a:r>
            <a:r>
              <a:rPr lang="en-US" dirty="0" smtClean="0"/>
              <a:t>store.</a:t>
            </a:r>
          </a:p>
          <a:p>
            <a:pPr lvl="1"/>
            <a:r>
              <a:rPr lang="en-US" dirty="0" smtClean="0"/>
              <a:t>If </a:t>
            </a:r>
            <a:r>
              <a:rPr lang="en-US" dirty="0"/>
              <a:t>digital signatures will be used for legal purposes, these points </a:t>
            </a:r>
            <a:r>
              <a:rPr lang="en-US" dirty="0" smtClean="0"/>
              <a:t>and others </a:t>
            </a:r>
            <a:r>
              <a:rPr lang="en-US" dirty="0"/>
              <a:t>may need to be audited to ensure that true authenticity and nonrepudiation are provided.</a:t>
            </a:r>
          </a:p>
        </p:txBody>
      </p:sp>
    </p:spTree>
    <p:extLst>
      <p:ext uri="{BB962C8B-B14F-4D97-AF65-F5344CB8AC3E}">
        <p14:creationId xmlns:p14="http://schemas.microsoft.com/office/powerpoint/2010/main" val="2259860946"/>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Recovery</a:t>
            </a:r>
          </a:p>
        </p:txBody>
      </p:sp>
      <p:sp>
        <p:nvSpPr>
          <p:cNvPr id="3" name="Content Placeholder 2"/>
          <p:cNvSpPr>
            <a:spLocks noGrp="1"/>
          </p:cNvSpPr>
          <p:nvPr>
            <p:ph idx="1"/>
          </p:nvPr>
        </p:nvSpPr>
        <p:spPr>
          <a:xfrm>
            <a:off x="457200" y="1981200"/>
            <a:ext cx="8229600" cy="4876800"/>
          </a:xfrm>
        </p:spPr>
        <p:txBody>
          <a:bodyPr/>
          <a:lstStyle/>
          <a:p>
            <a:r>
              <a:rPr lang="en-US" dirty="0"/>
              <a:t>Two systems are important for backing up and restoring </a:t>
            </a:r>
            <a:r>
              <a:rPr lang="en-US" dirty="0" smtClean="0"/>
              <a:t>cryptographic keys</a:t>
            </a:r>
            <a:r>
              <a:rPr lang="en-US" dirty="0"/>
              <a:t>: </a:t>
            </a:r>
            <a:endParaRPr lang="en-US" dirty="0" smtClean="0"/>
          </a:p>
          <a:p>
            <a:pPr lvl="1"/>
            <a:r>
              <a:rPr lang="en-US" b="1" dirty="0" smtClean="0"/>
              <a:t>Key </a:t>
            </a:r>
            <a:r>
              <a:rPr lang="en-US" b="1" dirty="0"/>
              <a:t>archiving </a:t>
            </a:r>
            <a:r>
              <a:rPr lang="en-US" dirty="0"/>
              <a:t>is a way of backing </a:t>
            </a:r>
            <a:r>
              <a:rPr lang="en-US" dirty="0" smtClean="0"/>
              <a:t>up keys </a:t>
            </a:r>
            <a:r>
              <a:rPr lang="en-US" dirty="0"/>
              <a:t>and securely storing them in a </a:t>
            </a:r>
            <a:r>
              <a:rPr lang="en-US" dirty="0" smtClean="0"/>
              <a:t>repository.</a:t>
            </a:r>
          </a:p>
          <a:p>
            <a:pPr lvl="1"/>
            <a:r>
              <a:rPr lang="en-US" b="1" dirty="0" smtClean="0"/>
              <a:t>Key </a:t>
            </a:r>
            <a:r>
              <a:rPr lang="en-US" b="1" dirty="0"/>
              <a:t>recovery </a:t>
            </a:r>
            <a:r>
              <a:rPr lang="en-US" dirty="0"/>
              <a:t>is the process </a:t>
            </a:r>
            <a:r>
              <a:rPr lang="en-US" dirty="0" smtClean="0"/>
              <a:t>of restoring </a:t>
            </a:r>
            <a:r>
              <a:rPr lang="en-US" dirty="0"/>
              <a:t>lost keys to the users or the </a:t>
            </a:r>
            <a:r>
              <a:rPr lang="en-US" dirty="0" smtClean="0"/>
              <a:t>company.</a:t>
            </a:r>
          </a:p>
          <a:p>
            <a:pPr lvl="1"/>
            <a:r>
              <a:rPr lang="en-US" dirty="0"/>
              <a:t>If keys are backed up and stored in a centralized computer, this system must be tightly </a:t>
            </a:r>
            <a:r>
              <a:rPr lang="en-US" dirty="0" smtClean="0"/>
              <a:t>controlled.</a:t>
            </a:r>
          </a:p>
          <a:p>
            <a:pPr lvl="1"/>
            <a:r>
              <a:rPr lang="en-US" dirty="0" smtClean="0"/>
              <a:t>It </a:t>
            </a:r>
            <a:r>
              <a:rPr lang="en-US" dirty="0"/>
              <a:t>is </a:t>
            </a:r>
            <a:r>
              <a:rPr lang="en-US" dirty="0" smtClean="0"/>
              <a:t>usually unwise </a:t>
            </a:r>
            <a:r>
              <a:rPr lang="en-US" dirty="0"/>
              <a:t>to authorize a single person to be able to recover all the keys </a:t>
            </a:r>
            <a:r>
              <a:rPr lang="en-US" dirty="0" smtClean="0"/>
              <a:t>within the environment.</a:t>
            </a:r>
            <a:endParaRPr lang="en-US" dirty="0"/>
          </a:p>
        </p:txBody>
      </p:sp>
    </p:spTree>
    <p:extLst>
      <p:ext uri="{BB962C8B-B14F-4D97-AF65-F5344CB8AC3E}">
        <p14:creationId xmlns:p14="http://schemas.microsoft.com/office/powerpoint/2010/main" val="2774043818"/>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t>
            </a:r>
            <a:r>
              <a:rPr lang="en-US" dirty="0" smtClean="0"/>
              <a:t>Recovery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458200" cy="4876800"/>
          </a:xfrm>
        </p:spPr>
        <p:txBody>
          <a:bodyPr/>
          <a:lstStyle/>
          <a:p>
            <a:r>
              <a:rPr lang="en-US" dirty="0"/>
              <a:t>Dual control </a:t>
            </a:r>
            <a:r>
              <a:rPr lang="en-US" dirty="0" smtClean="0"/>
              <a:t>approach </a:t>
            </a:r>
            <a:r>
              <a:rPr lang="en-US" dirty="0"/>
              <a:t>to key recovery is referred to as the </a:t>
            </a:r>
            <a:r>
              <a:rPr lang="en-US" i="1" dirty="0"/>
              <a:t>m of n </a:t>
            </a:r>
            <a:r>
              <a:rPr lang="en-US" i="1" dirty="0" smtClean="0"/>
              <a:t>authentication</a:t>
            </a:r>
            <a:r>
              <a:rPr lang="en-US" dirty="0"/>
              <a:t>.</a:t>
            </a:r>
            <a:endParaRPr lang="en-US" dirty="0" smtClean="0"/>
          </a:p>
          <a:p>
            <a:pPr lvl="1"/>
            <a:r>
              <a:rPr lang="en-US" dirty="0" smtClean="0"/>
              <a:t>Number </a:t>
            </a:r>
            <a:r>
              <a:rPr lang="en-US" dirty="0"/>
              <a:t>of people </a:t>
            </a:r>
            <a:r>
              <a:rPr lang="en-US" dirty="0" smtClean="0"/>
              <a:t>involved </a:t>
            </a:r>
            <a:r>
              <a:rPr lang="en-US" dirty="0"/>
              <a:t>in </a:t>
            </a:r>
            <a:r>
              <a:rPr lang="en-US" dirty="0" smtClean="0"/>
              <a:t>key </a:t>
            </a:r>
            <a:r>
              <a:rPr lang="en-US" dirty="0"/>
              <a:t>recovery </a:t>
            </a:r>
            <a:r>
              <a:rPr lang="en-US" dirty="0" smtClean="0"/>
              <a:t>process is </a:t>
            </a:r>
            <a:r>
              <a:rPr lang="en-US" i="1" dirty="0" smtClean="0"/>
              <a:t>n.</a:t>
            </a:r>
            <a:endParaRPr lang="en-US" dirty="0" smtClean="0"/>
          </a:p>
          <a:p>
            <a:pPr lvl="1"/>
            <a:r>
              <a:rPr lang="en-US" dirty="0" smtClean="0"/>
              <a:t>At </a:t>
            </a:r>
            <a:r>
              <a:rPr lang="en-US" dirty="0"/>
              <a:t>least </a:t>
            </a:r>
            <a:r>
              <a:rPr lang="en-US" i="1" dirty="0"/>
              <a:t>m</a:t>
            </a:r>
            <a:r>
              <a:rPr lang="en-US" dirty="0"/>
              <a:t> </a:t>
            </a:r>
            <a:r>
              <a:rPr lang="en-US" dirty="0" smtClean="0"/>
              <a:t>(smaller than </a:t>
            </a:r>
            <a:r>
              <a:rPr lang="en-US" i="1" dirty="0"/>
              <a:t>n</a:t>
            </a:r>
            <a:r>
              <a:rPr lang="en-US" dirty="0"/>
              <a:t>) must be involved </a:t>
            </a:r>
            <a:r>
              <a:rPr lang="en-US" dirty="0" smtClean="0"/>
              <a:t>before the </a:t>
            </a:r>
            <a:r>
              <a:rPr lang="en-US" dirty="0"/>
              <a:t>task can be </a:t>
            </a:r>
            <a:r>
              <a:rPr lang="en-US" dirty="0" smtClean="0"/>
              <a:t>completed</a:t>
            </a:r>
          </a:p>
          <a:p>
            <a:pPr lvl="1"/>
            <a:r>
              <a:rPr lang="en-US" dirty="0" smtClean="0"/>
              <a:t>Too </a:t>
            </a:r>
            <a:r>
              <a:rPr lang="en-US" dirty="0"/>
              <a:t>many people </a:t>
            </a:r>
            <a:r>
              <a:rPr lang="en-US" dirty="0" smtClean="0"/>
              <a:t>for </a:t>
            </a:r>
            <a:r>
              <a:rPr lang="en-US" i="1" dirty="0"/>
              <a:t>m </a:t>
            </a:r>
            <a:r>
              <a:rPr lang="en-US" dirty="0" smtClean="0"/>
              <a:t>increases </a:t>
            </a:r>
            <a:r>
              <a:rPr lang="en-US" dirty="0"/>
              <a:t>issues associated with </a:t>
            </a:r>
            <a:r>
              <a:rPr lang="en-US" dirty="0" smtClean="0"/>
              <a:t>availability; too few </a:t>
            </a:r>
            <a:r>
              <a:rPr lang="en-US" dirty="0"/>
              <a:t>increases </a:t>
            </a:r>
            <a:r>
              <a:rPr lang="en-US" dirty="0" smtClean="0"/>
              <a:t>risk </a:t>
            </a:r>
            <a:r>
              <a:rPr lang="en-US" dirty="0"/>
              <a:t>of a small number of people </a:t>
            </a:r>
            <a:r>
              <a:rPr lang="en-US" dirty="0" smtClean="0"/>
              <a:t>colluding </a:t>
            </a:r>
            <a:r>
              <a:rPr lang="en-US" dirty="0"/>
              <a:t>to </a:t>
            </a:r>
            <a:r>
              <a:rPr lang="en-US" dirty="0" smtClean="0"/>
              <a:t>compromise a </a:t>
            </a:r>
            <a:r>
              <a:rPr lang="en-US" dirty="0"/>
              <a:t>secret</a:t>
            </a:r>
            <a:r>
              <a:rPr lang="en-US" dirty="0" smtClean="0"/>
              <a:t>.</a:t>
            </a:r>
          </a:p>
          <a:p>
            <a:pPr lvl="1"/>
            <a:r>
              <a:rPr lang="en-US" dirty="0" smtClean="0"/>
              <a:t>Goal is to minimize </a:t>
            </a:r>
            <a:r>
              <a:rPr lang="en-US" dirty="0"/>
              <a:t>fraudulent or </a:t>
            </a:r>
            <a:r>
              <a:rPr lang="en-US" dirty="0" smtClean="0"/>
              <a:t>improper use </a:t>
            </a:r>
            <a:r>
              <a:rPr lang="en-US" dirty="0"/>
              <a:t>of access and </a:t>
            </a:r>
            <a:r>
              <a:rPr lang="en-US" dirty="0" smtClean="0"/>
              <a:t>permissions.</a:t>
            </a:r>
          </a:p>
          <a:p>
            <a:pPr lvl="1"/>
            <a:r>
              <a:rPr lang="en-US" dirty="0" smtClean="0"/>
              <a:t>All </a:t>
            </a:r>
            <a:r>
              <a:rPr lang="en-US" dirty="0"/>
              <a:t>key recovery procedures should be highly </a:t>
            </a:r>
            <a:r>
              <a:rPr lang="en-US" dirty="0" smtClean="0"/>
              <a:t>audited.</a:t>
            </a:r>
            <a:endParaRPr lang="en-US" dirty="0"/>
          </a:p>
        </p:txBody>
      </p:sp>
    </p:spTree>
    <p:extLst>
      <p:ext uri="{BB962C8B-B14F-4D97-AF65-F5344CB8AC3E}">
        <p14:creationId xmlns:p14="http://schemas.microsoft.com/office/powerpoint/2010/main" val="5964400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a:t>
            </a:r>
            <a:r>
              <a:rPr lang="en-US" dirty="0" smtClean="0"/>
              <a:t>Recovery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876800"/>
          </a:xfrm>
        </p:spPr>
        <p:txBody>
          <a:bodyPr/>
          <a:lstStyle/>
          <a:p>
            <a:r>
              <a:rPr lang="en-US" dirty="0"/>
              <a:t>Dual control can be used as part of a system to back up and </a:t>
            </a:r>
            <a:r>
              <a:rPr lang="en-US" dirty="0" smtClean="0"/>
              <a:t>archive data </a:t>
            </a:r>
            <a:r>
              <a:rPr lang="en-US" dirty="0"/>
              <a:t>encryption keys</a:t>
            </a:r>
            <a:r>
              <a:rPr lang="en-US" dirty="0" smtClean="0"/>
              <a:t>.</a:t>
            </a:r>
          </a:p>
          <a:p>
            <a:pPr lvl="1"/>
            <a:r>
              <a:rPr lang="en-US" dirty="0" smtClean="0"/>
              <a:t>PKI </a:t>
            </a:r>
            <a:r>
              <a:rPr lang="en-US" dirty="0"/>
              <a:t>systems can be configured to require </a:t>
            </a:r>
            <a:r>
              <a:rPr lang="en-US" dirty="0" smtClean="0"/>
              <a:t>multiple individuals </a:t>
            </a:r>
            <a:r>
              <a:rPr lang="en-US" dirty="0"/>
              <a:t>in any key recovery process</a:t>
            </a:r>
            <a:r>
              <a:rPr lang="en-US" dirty="0" smtClean="0"/>
              <a:t>.</a:t>
            </a:r>
          </a:p>
          <a:p>
            <a:pPr lvl="1"/>
            <a:r>
              <a:rPr lang="en-US" i="1" dirty="0" smtClean="0"/>
              <a:t>Separation </a:t>
            </a:r>
            <a:r>
              <a:rPr lang="en-US" i="1" dirty="0"/>
              <a:t>of </a:t>
            </a:r>
            <a:r>
              <a:rPr lang="en-US" i="1" dirty="0" smtClean="0"/>
              <a:t>duties</a:t>
            </a:r>
            <a:r>
              <a:rPr lang="en-US" dirty="0" smtClean="0"/>
              <a:t> </a:t>
            </a:r>
            <a:r>
              <a:rPr lang="en-US" dirty="0"/>
              <a:t>means that one person cannot </a:t>
            </a:r>
            <a:r>
              <a:rPr lang="en-US" dirty="0" smtClean="0"/>
              <a:t>complete a </a:t>
            </a:r>
            <a:r>
              <a:rPr lang="en-US" dirty="0"/>
              <a:t>critical task by </a:t>
            </a:r>
            <a:r>
              <a:rPr lang="en-US" dirty="0" smtClean="0"/>
              <a:t>himself.</a:t>
            </a:r>
          </a:p>
          <a:p>
            <a:pPr lvl="1"/>
            <a:r>
              <a:rPr lang="en-US" dirty="0" smtClean="0"/>
              <a:t>Requiring </a:t>
            </a:r>
            <a:r>
              <a:rPr lang="en-US" dirty="0"/>
              <a:t>two individuals to recover a lost </a:t>
            </a:r>
            <a:r>
              <a:rPr lang="en-US" dirty="0" smtClean="0"/>
              <a:t>key together </a:t>
            </a:r>
            <a:r>
              <a:rPr lang="en-US" dirty="0"/>
              <a:t>is called </a:t>
            </a:r>
            <a:r>
              <a:rPr lang="en-US" b="1" dirty="0"/>
              <a:t>dual </a:t>
            </a:r>
            <a:r>
              <a:rPr lang="en-US" b="1" dirty="0" smtClean="0"/>
              <a:t>control</a:t>
            </a:r>
            <a:r>
              <a:rPr lang="en-US" dirty="0" smtClean="0"/>
              <a:t>.</a:t>
            </a:r>
          </a:p>
          <a:p>
            <a:pPr lvl="2"/>
            <a:r>
              <a:rPr lang="en-US" dirty="0" smtClean="0"/>
              <a:t>This means two </a:t>
            </a:r>
            <a:r>
              <a:rPr lang="en-US" dirty="0"/>
              <a:t>people </a:t>
            </a:r>
            <a:r>
              <a:rPr lang="en-US" dirty="0" smtClean="0"/>
              <a:t>must be </a:t>
            </a:r>
            <a:r>
              <a:rPr lang="en-US" dirty="0"/>
              <a:t>present to carry out a specific task.</a:t>
            </a:r>
          </a:p>
        </p:txBody>
      </p:sp>
    </p:spTree>
    <p:extLst>
      <p:ext uri="{BB962C8B-B14F-4D97-AF65-F5344CB8AC3E}">
        <p14:creationId xmlns:p14="http://schemas.microsoft.com/office/powerpoint/2010/main" val="128725630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Key Escrow</a:t>
            </a:r>
          </a:p>
        </p:txBody>
      </p:sp>
      <p:sp>
        <p:nvSpPr>
          <p:cNvPr id="3" name="Content Placeholder 2"/>
          <p:cNvSpPr>
            <a:spLocks noGrp="1"/>
          </p:cNvSpPr>
          <p:nvPr>
            <p:ph idx="1"/>
          </p:nvPr>
        </p:nvSpPr>
        <p:spPr/>
        <p:txBody>
          <a:bodyPr/>
          <a:lstStyle/>
          <a:p>
            <a:r>
              <a:rPr lang="en-US" b="1" dirty="0"/>
              <a:t>Key escrow </a:t>
            </a:r>
            <a:r>
              <a:rPr lang="en-US" dirty="0"/>
              <a:t>is the process of giving keys to a third party so that </a:t>
            </a:r>
            <a:r>
              <a:rPr lang="en-US" dirty="0" smtClean="0"/>
              <a:t>they can </a:t>
            </a:r>
            <a:r>
              <a:rPr lang="en-US" dirty="0"/>
              <a:t>decrypt and read sensitive information if the need arises. </a:t>
            </a:r>
            <a:endParaRPr lang="en-US" dirty="0" smtClean="0"/>
          </a:p>
          <a:p>
            <a:pPr lvl="1"/>
            <a:r>
              <a:rPr lang="en-US" dirty="0" smtClean="0"/>
              <a:t>Almost </a:t>
            </a:r>
            <a:r>
              <a:rPr lang="en-US" dirty="0"/>
              <a:t>always pertains to handing over encryption keys to the government, or to another higher authority, so </a:t>
            </a:r>
            <a:r>
              <a:rPr lang="en-US" dirty="0" smtClean="0"/>
              <a:t>keys </a:t>
            </a:r>
            <a:r>
              <a:rPr lang="en-US" dirty="0"/>
              <a:t>can be used to collect evidence during </a:t>
            </a:r>
            <a:r>
              <a:rPr lang="en-US" dirty="0" smtClean="0"/>
              <a:t>investigations.</a:t>
            </a:r>
          </a:p>
          <a:p>
            <a:pPr lvl="1"/>
            <a:r>
              <a:rPr lang="en-US" dirty="0" smtClean="0"/>
              <a:t>Two reasons employer may escrow a </a:t>
            </a:r>
            <a:r>
              <a:rPr lang="en-US" dirty="0"/>
              <a:t>key </a:t>
            </a:r>
            <a:r>
              <a:rPr lang="en-US" dirty="0" smtClean="0"/>
              <a:t>pair:</a:t>
            </a:r>
          </a:p>
          <a:p>
            <a:pPr lvl="2"/>
            <a:r>
              <a:rPr lang="en-US" dirty="0" smtClean="0"/>
              <a:t>Keys </a:t>
            </a:r>
            <a:r>
              <a:rPr lang="en-US" dirty="0"/>
              <a:t>are property of the enterprise, issued to the worker for </a:t>
            </a:r>
            <a:r>
              <a:rPr lang="en-US" dirty="0" smtClean="0"/>
              <a:t>use.</a:t>
            </a:r>
          </a:p>
          <a:p>
            <a:pPr lvl="2"/>
            <a:r>
              <a:rPr lang="en-US" dirty="0" smtClean="0"/>
              <a:t>The firm </a:t>
            </a:r>
            <a:r>
              <a:rPr lang="en-US" dirty="0"/>
              <a:t>may have need for them after an employee leaves the firm.</a:t>
            </a:r>
          </a:p>
        </p:txBody>
      </p:sp>
    </p:spTree>
    <p:extLst>
      <p:ext uri="{BB962C8B-B14F-4D97-AF65-F5344CB8AC3E}">
        <p14:creationId xmlns:p14="http://schemas.microsoft.com/office/powerpoint/2010/main" val="3825546218"/>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Certificate Authorities</a:t>
            </a:r>
          </a:p>
        </p:txBody>
      </p:sp>
      <p:sp>
        <p:nvSpPr>
          <p:cNvPr id="3" name="Content Placeholder 2"/>
          <p:cNvSpPr>
            <a:spLocks noGrp="1"/>
          </p:cNvSpPr>
          <p:nvPr>
            <p:ph idx="1"/>
          </p:nvPr>
        </p:nvSpPr>
        <p:spPr/>
        <p:txBody>
          <a:bodyPr/>
          <a:lstStyle/>
          <a:p>
            <a:r>
              <a:rPr lang="en-US" altLang="en-US" dirty="0" smtClean="0">
                <a:ea typeface="ヒラギノ角ゴ Pro W3" pitchFamily="-112" charset="-128"/>
              </a:rPr>
              <a:t>Public </a:t>
            </a:r>
            <a:r>
              <a:rPr lang="en-US" altLang="en-US" dirty="0">
                <a:ea typeface="ヒラギノ角ゴ Pro W3" pitchFamily="-112" charset="-128"/>
              </a:rPr>
              <a:t>CAs are already established and being used by many other individuals and companies.</a:t>
            </a:r>
          </a:p>
          <a:p>
            <a:pPr lvl="1"/>
            <a:r>
              <a:rPr lang="en-US" altLang="en-US" dirty="0">
                <a:ea typeface="ヒラギノ角ゴ Pro W3" pitchFamily="-112" charset="-128"/>
              </a:rPr>
              <a:t>Specialize in verifying individual identities and creating and maintaining their certificates</a:t>
            </a:r>
          </a:p>
          <a:p>
            <a:pPr lvl="1"/>
            <a:r>
              <a:rPr lang="en-US" altLang="en-US" dirty="0">
                <a:ea typeface="ヒラギノ角ゴ Pro W3" pitchFamily="-112" charset="-128"/>
              </a:rPr>
              <a:t>Issue certificates that are not bound to specific companies or departments</a:t>
            </a:r>
          </a:p>
          <a:p>
            <a:r>
              <a:rPr lang="en-US" altLang="en-US" dirty="0" smtClean="0">
                <a:ea typeface="ヒラギノ角ゴ Pro W3" pitchFamily="-112" charset="-128"/>
              </a:rPr>
              <a:t>Examples </a:t>
            </a:r>
            <a:r>
              <a:rPr lang="en-US" altLang="en-US" dirty="0">
                <a:ea typeface="ヒラギノ角ゴ Pro W3" pitchFamily="-112" charset="-128"/>
              </a:rPr>
              <a:t>of public </a:t>
            </a:r>
            <a:r>
              <a:rPr lang="en-US" altLang="en-US" dirty="0" smtClean="0">
                <a:ea typeface="ヒラギノ角ゴ Pro W3" pitchFamily="-112" charset="-128"/>
              </a:rPr>
              <a:t>CAs include:</a:t>
            </a:r>
          </a:p>
          <a:p>
            <a:pPr lvl="1"/>
            <a:r>
              <a:rPr lang="en-US" altLang="en-US" dirty="0" smtClean="0">
                <a:ea typeface="ヒラギノ角ゴ Pro W3" pitchFamily="-112" charset="-128"/>
              </a:rPr>
              <a:t>VeriSign </a:t>
            </a:r>
            <a:r>
              <a:rPr lang="en-US" altLang="en-US" dirty="0">
                <a:ea typeface="ヒラギノ角ゴ Pro W3" pitchFamily="-112" charset="-128"/>
              </a:rPr>
              <a:t>(including GeoTrust and Thawte), Entrust, and Go </a:t>
            </a:r>
            <a:r>
              <a:rPr lang="en-US" altLang="en-US" dirty="0" smtClean="0">
                <a:ea typeface="ヒラギノ角ゴ Pro W3" pitchFamily="-112" charset="-128"/>
              </a:rPr>
              <a:t>Daddy</a:t>
            </a:r>
          </a:p>
        </p:txBody>
      </p:sp>
    </p:spTree>
    <p:extLst>
      <p:ext uri="{BB962C8B-B14F-4D97-AF65-F5344CB8AC3E}">
        <p14:creationId xmlns:p14="http://schemas.microsoft.com/office/powerpoint/2010/main" val="2803756690"/>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Public Certificate </a:t>
            </a:r>
            <a:r>
              <a:rPr lang="en-US" dirty="0" smtClean="0"/>
              <a:t>Authorities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Advantage </a:t>
            </a:r>
            <a:r>
              <a:rPr lang="en-US" dirty="0"/>
              <a:t>of using a public CA is that it is usually well known </a:t>
            </a:r>
            <a:r>
              <a:rPr lang="en-US" dirty="0" smtClean="0"/>
              <a:t>and easily </a:t>
            </a:r>
            <a:r>
              <a:rPr lang="en-US" dirty="0"/>
              <a:t>accessible to many people</a:t>
            </a:r>
            <a:r>
              <a:rPr lang="en-US" dirty="0" smtClean="0"/>
              <a:t>.</a:t>
            </a:r>
          </a:p>
          <a:p>
            <a:r>
              <a:rPr lang="en-US" i="1" dirty="0" smtClean="0"/>
              <a:t>Certificate </a:t>
            </a:r>
            <a:r>
              <a:rPr lang="en-US" i="1" dirty="0"/>
              <a:t>policy (CP</a:t>
            </a:r>
            <a:r>
              <a:rPr lang="en-US" i="1" dirty="0" smtClean="0"/>
              <a:t>) </a:t>
            </a:r>
            <a:r>
              <a:rPr lang="en-US" dirty="0" smtClean="0"/>
              <a:t>allows </a:t>
            </a:r>
            <a:r>
              <a:rPr lang="en-US" dirty="0"/>
              <a:t>the company </a:t>
            </a:r>
            <a:r>
              <a:rPr lang="en-US" dirty="0" smtClean="0"/>
              <a:t>to decide </a:t>
            </a:r>
            <a:r>
              <a:rPr lang="en-US" dirty="0"/>
              <a:t>what certification classes are acceptable and how they will be </a:t>
            </a:r>
            <a:r>
              <a:rPr lang="en-US" dirty="0" smtClean="0"/>
              <a:t>used within </a:t>
            </a:r>
            <a:r>
              <a:rPr lang="en-US" dirty="0"/>
              <a:t>the organization</a:t>
            </a:r>
            <a:r>
              <a:rPr lang="en-US" dirty="0" smtClean="0"/>
              <a:t>.</a:t>
            </a:r>
            <a:endParaRPr lang="en-US" altLang="en-US" dirty="0">
              <a:ea typeface="ヒラギノ角ゴ Pro W3" pitchFamily="-112" charset="-128"/>
            </a:endParaRPr>
          </a:p>
        </p:txBody>
      </p:sp>
    </p:spTree>
    <p:extLst>
      <p:ext uri="{BB962C8B-B14F-4D97-AF65-F5344CB8AC3E}">
        <p14:creationId xmlns:p14="http://schemas.microsoft.com/office/powerpoint/2010/main" val="11498518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In-House </a:t>
            </a:r>
            <a:r>
              <a:rPr lang="en-US" dirty="0"/>
              <a:t>Certificate Authorities</a:t>
            </a:r>
          </a:p>
        </p:txBody>
      </p:sp>
      <p:sp>
        <p:nvSpPr>
          <p:cNvPr id="3" name="Content Placeholder 2"/>
          <p:cNvSpPr>
            <a:spLocks noGrp="1"/>
          </p:cNvSpPr>
          <p:nvPr>
            <p:ph idx="1"/>
          </p:nvPr>
        </p:nvSpPr>
        <p:spPr/>
        <p:txBody>
          <a:bodyPr/>
          <a:lstStyle/>
          <a:p>
            <a:r>
              <a:rPr lang="en-US" dirty="0"/>
              <a:t>An </a:t>
            </a:r>
            <a:r>
              <a:rPr lang="en-US" i="1" dirty="0"/>
              <a:t>in-house</a:t>
            </a:r>
            <a:r>
              <a:rPr lang="en-US" dirty="0"/>
              <a:t> CA is implemented, maintained, and controlled by the company that implemented </a:t>
            </a:r>
            <a:r>
              <a:rPr lang="en-US" dirty="0" smtClean="0"/>
              <a:t>it.</a:t>
            </a:r>
          </a:p>
          <a:p>
            <a:pPr lvl="1"/>
            <a:r>
              <a:rPr lang="en-US" dirty="0" smtClean="0"/>
              <a:t>This </a:t>
            </a:r>
            <a:r>
              <a:rPr lang="en-US" dirty="0"/>
              <a:t>type of CA can be used to create </a:t>
            </a:r>
            <a:r>
              <a:rPr lang="en-US" dirty="0" smtClean="0"/>
              <a:t>certificates for </a:t>
            </a:r>
            <a:r>
              <a:rPr lang="en-US" dirty="0"/>
              <a:t>internal employees, devices, applications, partners, and customers. </a:t>
            </a:r>
            <a:endParaRPr lang="en-US" dirty="0" smtClean="0"/>
          </a:p>
          <a:p>
            <a:pPr lvl="1"/>
            <a:r>
              <a:rPr lang="en-US" dirty="0" smtClean="0"/>
              <a:t>This approach </a:t>
            </a:r>
            <a:r>
              <a:rPr lang="en-US" dirty="0"/>
              <a:t>gives the company complete control over how individuals </a:t>
            </a:r>
            <a:r>
              <a:rPr lang="en-US" dirty="0" smtClean="0"/>
              <a:t>are identified</a:t>
            </a:r>
            <a:r>
              <a:rPr lang="en-US" dirty="0"/>
              <a:t>, what certification classifications are created, who can and </a:t>
            </a:r>
            <a:r>
              <a:rPr lang="en-US" dirty="0" smtClean="0"/>
              <a:t>cannot have </a:t>
            </a:r>
            <a:r>
              <a:rPr lang="en-US" dirty="0"/>
              <a:t>access to the CA, and how the certifications can be used.</a:t>
            </a:r>
          </a:p>
        </p:txBody>
      </p:sp>
    </p:spTree>
    <p:extLst>
      <p:ext uri="{BB962C8B-B14F-4D97-AF65-F5344CB8AC3E}">
        <p14:creationId xmlns:p14="http://schemas.microsoft.com/office/powerpoint/2010/main" val="1064845897"/>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Choosing Between a Public </a:t>
            </a:r>
            <a:r>
              <a:rPr lang="en-US" dirty="0" smtClean="0"/>
              <a:t>CA and </a:t>
            </a:r>
            <a:br>
              <a:rPr lang="en-US" dirty="0" smtClean="0"/>
            </a:br>
            <a:r>
              <a:rPr lang="en-US" dirty="0" smtClean="0"/>
              <a:t>an </a:t>
            </a:r>
            <a:r>
              <a:rPr lang="en-US" dirty="0"/>
              <a:t>In-House CA</a:t>
            </a:r>
          </a:p>
        </p:txBody>
      </p:sp>
      <p:sp>
        <p:nvSpPr>
          <p:cNvPr id="4" name="Content Placeholder 3"/>
          <p:cNvSpPr>
            <a:spLocks noGrp="1"/>
          </p:cNvSpPr>
          <p:nvPr>
            <p:ph idx="1"/>
          </p:nvPr>
        </p:nvSpPr>
        <p:spPr/>
        <p:txBody>
          <a:bodyPr/>
          <a:lstStyle/>
          <a:p>
            <a:r>
              <a:rPr lang="en-US" altLang="en-US" dirty="0" smtClean="0">
                <a:ea typeface="ヒラギノ角ゴ Pro W3" pitchFamily="-112" charset="-128"/>
              </a:rPr>
              <a:t>Factors need to </a:t>
            </a:r>
            <a:r>
              <a:rPr lang="en-US" altLang="en-US" dirty="0">
                <a:ea typeface="ヒラギノ角ゴ Pro W3" pitchFamily="-112" charset="-128"/>
              </a:rPr>
              <a:t>be identified and </a:t>
            </a:r>
            <a:r>
              <a:rPr lang="en-US" altLang="en-US" dirty="0" smtClean="0">
                <a:ea typeface="ヒラギノ角ゴ Pro W3" pitchFamily="-112" charset="-128"/>
              </a:rPr>
              <a:t>taken into accounted.</a:t>
            </a:r>
          </a:p>
          <a:p>
            <a:pPr lvl="1"/>
            <a:r>
              <a:rPr lang="en-US" altLang="en-US" dirty="0" smtClean="0">
                <a:ea typeface="ヒラギノ角ゴ Pro W3" pitchFamily="-112" charset="-128"/>
              </a:rPr>
              <a:t>Time and cost need to be considered.</a:t>
            </a:r>
          </a:p>
          <a:p>
            <a:pPr lvl="1"/>
            <a:r>
              <a:rPr lang="en-US" altLang="en-US" dirty="0" smtClean="0">
                <a:ea typeface="ヒラギノ角ゴ Pro W3" pitchFamily="-112" charset="-128"/>
              </a:rPr>
              <a:t>Public CAs already have the necessary equipment, skills, and technologies.</a:t>
            </a:r>
          </a:p>
          <a:p>
            <a:pPr lvl="1"/>
            <a:r>
              <a:rPr lang="en-US" altLang="en-US" dirty="0" smtClean="0">
                <a:ea typeface="ヒラギノ角ゴ Pro W3" pitchFamily="-112" charset="-128"/>
              </a:rPr>
              <a:t>Each company has various </a:t>
            </a:r>
            <a:r>
              <a:rPr lang="en-US" altLang="en-US" dirty="0">
                <a:ea typeface="ヒラギノ角ゴ Pro W3" pitchFamily="-112" charset="-128"/>
              </a:rPr>
              <a:t>goals, security requirements</a:t>
            </a:r>
            <a:r>
              <a:rPr lang="en-US" altLang="en-US" dirty="0" smtClean="0">
                <a:ea typeface="ヒラギノ角ゴ Pro W3" pitchFamily="-112" charset="-128"/>
              </a:rPr>
              <a:t>, functionality </a:t>
            </a:r>
            <a:r>
              <a:rPr lang="en-US" altLang="en-US" dirty="0">
                <a:ea typeface="ヒラギノ角ゴ Pro W3" pitchFamily="-112" charset="-128"/>
              </a:rPr>
              <a:t>needs, budgetary restraints, and ideologies</a:t>
            </a:r>
            <a:r>
              <a:rPr lang="en-US" altLang="en-US" dirty="0" smtClean="0">
                <a:ea typeface="ヒラギノ角ゴ Pro W3" pitchFamily="-112" charset="-128"/>
              </a:rPr>
              <a:t>.</a:t>
            </a:r>
            <a:endParaRPr lang="en-US" altLang="en-US" dirty="0">
              <a:ea typeface="ヒラギノ角ゴ Pro W3" pitchFamily="-112" charset="-128"/>
            </a:endParaRPr>
          </a:p>
          <a:p>
            <a:pPr lvl="1"/>
            <a:r>
              <a:rPr lang="en-US" altLang="en-US" dirty="0" smtClean="0">
                <a:ea typeface="ヒラギノ角ゴ Pro W3" pitchFamily="-112" charset="-128"/>
              </a:rPr>
              <a:t>Some </a:t>
            </a:r>
            <a:r>
              <a:rPr lang="en-US" altLang="en-US" dirty="0">
                <a:ea typeface="ヒラギノ角ゴ Pro W3" pitchFamily="-112" charset="-128"/>
              </a:rPr>
              <a:t>companies do not trust an outside authority to generate and maintain their company’s certificates. </a:t>
            </a:r>
          </a:p>
        </p:txBody>
      </p:sp>
    </p:spTree>
    <p:extLst>
      <p:ext uri="{BB962C8B-B14F-4D97-AF65-F5344CB8AC3E}">
        <p14:creationId xmlns:p14="http://schemas.microsoft.com/office/powerpoint/2010/main" val="37338653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Comparative Strengths and</a:t>
            </a:r>
            <a:br>
              <a:rPr lang="en-US" dirty="0"/>
            </a:br>
            <a:r>
              <a:rPr lang="en-US" dirty="0"/>
              <a:t>Performance of Algorithms</a:t>
            </a:r>
          </a:p>
        </p:txBody>
      </p:sp>
      <p:sp>
        <p:nvSpPr>
          <p:cNvPr id="4" name="Content Placeholder 3"/>
          <p:cNvSpPr>
            <a:spLocks noGrp="1"/>
          </p:cNvSpPr>
          <p:nvPr>
            <p:ph idx="1"/>
          </p:nvPr>
        </p:nvSpPr>
        <p:spPr/>
        <p:txBody>
          <a:bodyPr/>
          <a:lstStyle/>
          <a:p>
            <a:r>
              <a:rPr lang="en-US" dirty="0" smtClean="0"/>
              <a:t>Strength </a:t>
            </a:r>
            <a:r>
              <a:rPr lang="en-US" dirty="0"/>
              <a:t>of a cryptographic algorithm </a:t>
            </a:r>
            <a:r>
              <a:rPr lang="en-US" dirty="0" smtClean="0"/>
              <a:t>depends on:</a:t>
            </a:r>
          </a:p>
          <a:p>
            <a:pPr lvl="1"/>
            <a:r>
              <a:rPr lang="en-US" dirty="0" smtClean="0"/>
              <a:t>Size of the key and the resulting </a:t>
            </a:r>
            <a:r>
              <a:rPr lang="en-US" b="1" dirty="0" smtClean="0"/>
              <a:t>keyspace</a:t>
            </a:r>
            <a:r>
              <a:rPr lang="en-US" dirty="0" smtClean="0"/>
              <a:t>, a set of every possible key value</a:t>
            </a:r>
          </a:p>
          <a:p>
            <a:r>
              <a:rPr lang="en-US" dirty="0" smtClean="0"/>
              <a:t>Brute force is one method of attack.</a:t>
            </a:r>
          </a:p>
          <a:p>
            <a:r>
              <a:rPr lang="en-US" i="1" dirty="0" smtClean="0"/>
              <a:t>Work factor </a:t>
            </a:r>
            <a:r>
              <a:rPr lang="en-US" dirty="0" smtClean="0"/>
              <a:t>is a subjective measurement of the time and effort needed to perform operations.</a:t>
            </a:r>
          </a:p>
          <a:p>
            <a:pPr lvl="1"/>
            <a:r>
              <a:rPr lang="en-US" dirty="0" smtClean="0"/>
              <a:t>Low work factor means a larger keyspaces are needed</a:t>
            </a:r>
          </a:p>
        </p:txBody>
      </p:sp>
    </p:spTree>
    <p:extLst>
      <p:ext uri="{BB962C8B-B14F-4D97-AF65-F5344CB8AC3E}">
        <p14:creationId xmlns:p14="http://schemas.microsoft.com/office/powerpoint/2010/main" val="3351942466"/>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Outsourced Certificate Authorities</a:t>
            </a:r>
            <a:endParaRPr lang="en-US" dirty="0"/>
          </a:p>
        </p:txBody>
      </p:sp>
      <p:sp>
        <p:nvSpPr>
          <p:cNvPr id="5" name="Content Placeholder 4"/>
          <p:cNvSpPr>
            <a:spLocks noGrp="1"/>
          </p:cNvSpPr>
          <p:nvPr>
            <p:ph idx="1"/>
          </p:nvPr>
        </p:nvSpPr>
        <p:spPr>
          <a:xfrm>
            <a:off x="457200" y="1981200"/>
            <a:ext cx="8382000" cy="4144963"/>
          </a:xfrm>
        </p:spPr>
        <p:txBody>
          <a:bodyPr/>
          <a:lstStyle/>
          <a:p>
            <a:r>
              <a:rPr lang="en-US" dirty="0" smtClean="0"/>
              <a:t>Usually, the more complex parts (the CA, RA, CRL, and key recovery mechanisms) are outsourced.</a:t>
            </a:r>
          </a:p>
          <a:p>
            <a:pPr lvl="1"/>
            <a:r>
              <a:rPr lang="en-US" dirty="0" smtClean="0"/>
              <a:t>Level of trust the company willing to give to service provider and level of risk willing to accept must be determined.</a:t>
            </a:r>
          </a:p>
          <a:p>
            <a:pPr lvl="1"/>
            <a:r>
              <a:rPr lang="en-US" dirty="0" smtClean="0"/>
              <a:t>Large vertical markets can have their own outsourced PKI environments set up to split costs and follow industry-specific standards.</a:t>
            </a:r>
          </a:p>
          <a:p>
            <a:pPr lvl="1"/>
            <a:r>
              <a:rPr lang="en-US" dirty="0" smtClean="0"/>
              <a:t> A set of standards can be drawn up about how each different facility should integrate its own infrastructure and how it should integrate with the centralized PKI components.</a:t>
            </a:r>
            <a:endParaRPr lang="en-US" dirty="0"/>
          </a:p>
        </p:txBody>
      </p:sp>
    </p:spTree>
    <p:extLst>
      <p:ext uri="{BB962C8B-B14F-4D97-AF65-F5344CB8AC3E}">
        <p14:creationId xmlns:p14="http://schemas.microsoft.com/office/powerpoint/2010/main" val="24987274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687568"/>
            <a:ext cx="8305800" cy="685800"/>
          </a:xfrm>
        </p:spPr>
        <p:txBody>
          <a:bodyPr/>
          <a:lstStyle/>
          <a:p>
            <a:pPr algn="l"/>
            <a:r>
              <a:rPr lang="en-US" dirty="0"/>
              <a:t>Figure 6.10 A PKI service provider (represented by the four boxes) can </a:t>
            </a:r>
            <a:r>
              <a:rPr lang="en-US" dirty="0" smtClean="0"/>
              <a:t>offer different PKI components </a:t>
            </a:r>
            <a:r>
              <a:rPr lang="en-US" dirty="0"/>
              <a:t>to companies.</a:t>
            </a:r>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1448" y="1371600"/>
            <a:ext cx="4261104" cy="4059936"/>
          </a:xfrm>
          <a:prstGeom prst="rect">
            <a:avLst/>
          </a:prstGeom>
        </p:spPr>
      </p:pic>
    </p:spTree>
    <p:extLst>
      <p:ext uri="{BB962C8B-B14F-4D97-AF65-F5344CB8AC3E}">
        <p14:creationId xmlns:p14="http://schemas.microsoft.com/office/powerpoint/2010/main" val="1395146277"/>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Tying Different PKIs Together</a:t>
            </a:r>
          </a:p>
        </p:txBody>
      </p:sp>
      <p:sp>
        <p:nvSpPr>
          <p:cNvPr id="3" name="Content Placeholder 2"/>
          <p:cNvSpPr>
            <a:spLocks noGrp="1"/>
          </p:cNvSpPr>
          <p:nvPr>
            <p:ph idx="1"/>
          </p:nvPr>
        </p:nvSpPr>
        <p:spPr/>
        <p:txBody>
          <a:bodyPr/>
          <a:lstStyle/>
          <a:p>
            <a:r>
              <a:rPr lang="en-US" dirty="0" smtClean="0"/>
              <a:t>More </a:t>
            </a:r>
            <a:r>
              <a:rPr lang="en-US" dirty="0"/>
              <a:t>than one CA may be needed for a specific PKI to </a:t>
            </a:r>
            <a:r>
              <a:rPr lang="en-US" dirty="0" smtClean="0"/>
              <a:t>work properly.</a:t>
            </a:r>
          </a:p>
          <a:p>
            <a:pPr lvl="1"/>
            <a:r>
              <a:rPr lang="en-US" dirty="0" smtClean="0"/>
              <a:t>Several </a:t>
            </a:r>
            <a:r>
              <a:rPr lang="en-US" dirty="0"/>
              <a:t>requirements must be met for different PKIs to intercommunicate</a:t>
            </a:r>
            <a:r>
              <a:rPr lang="en-US" dirty="0" smtClean="0"/>
              <a:t>.</a:t>
            </a:r>
          </a:p>
          <a:p>
            <a:pPr lvl="1"/>
            <a:r>
              <a:rPr lang="en-US" dirty="0" smtClean="0"/>
              <a:t>Requirements </a:t>
            </a:r>
            <a:r>
              <a:rPr lang="en-US" dirty="0"/>
              <a:t>need to be understood, addressed, </a:t>
            </a:r>
            <a:r>
              <a:rPr lang="en-US" dirty="0" smtClean="0"/>
              <a:t>and planned for</a:t>
            </a:r>
            <a:r>
              <a:rPr lang="en-US" dirty="0"/>
              <a:t> </a:t>
            </a:r>
            <a:r>
              <a:rPr lang="en-US" dirty="0" smtClean="0"/>
              <a:t>to control added complexity.</a:t>
            </a:r>
          </a:p>
          <a:p>
            <a:pPr lvl="1"/>
            <a:r>
              <a:rPr lang="en-US" dirty="0" smtClean="0"/>
              <a:t>Selecting </a:t>
            </a:r>
            <a:r>
              <a:rPr lang="en-US" dirty="0"/>
              <a:t>the right trust model will give </a:t>
            </a:r>
            <a:r>
              <a:rPr lang="en-US" dirty="0" smtClean="0"/>
              <a:t>the company </a:t>
            </a:r>
            <a:br>
              <a:rPr lang="en-US" dirty="0" smtClean="0"/>
            </a:br>
            <a:r>
              <a:rPr lang="en-US" dirty="0" smtClean="0"/>
              <a:t>a </a:t>
            </a:r>
            <a:r>
              <a:rPr lang="en-US" dirty="0"/>
              <a:t>solid foundation from the beginning, instead of trying </a:t>
            </a:r>
            <a:r>
              <a:rPr lang="en-US" dirty="0" smtClean="0"/>
              <a:t/>
            </a:r>
            <a:br>
              <a:rPr lang="en-US" dirty="0" smtClean="0"/>
            </a:br>
            <a:r>
              <a:rPr lang="en-US" dirty="0" smtClean="0"/>
              <a:t>to add structure </a:t>
            </a:r>
            <a:r>
              <a:rPr lang="en-US" dirty="0"/>
              <a:t>to an inaccurate and inadequate plan </a:t>
            </a:r>
            <a:r>
              <a:rPr lang="en-US" dirty="0" smtClean="0"/>
              <a:t/>
            </a:r>
            <a:br>
              <a:rPr lang="en-US" dirty="0" smtClean="0"/>
            </a:br>
            <a:r>
              <a:rPr lang="en-US" dirty="0" smtClean="0"/>
              <a:t>later </a:t>
            </a:r>
            <a:r>
              <a:rPr lang="en-US" dirty="0"/>
              <a:t>on</a:t>
            </a:r>
            <a:r>
              <a:rPr lang="en-US" dirty="0" smtClean="0"/>
              <a:t>.</a:t>
            </a:r>
            <a:endParaRPr lang="en-US" dirty="0"/>
          </a:p>
        </p:txBody>
      </p:sp>
    </p:spTree>
    <p:extLst>
      <p:ext uri="{BB962C8B-B14F-4D97-AF65-F5344CB8AC3E}">
        <p14:creationId xmlns:p14="http://schemas.microsoft.com/office/powerpoint/2010/main" val="175488589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Models</a:t>
            </a:r>
          </a:p>
        </p:txBody>
      </p:sp>
      <p:sp>
        <p:nvSpPr>
          <p:cNvPr id="3" name="Content Placeholder 2"/>
          <p:cNvSpPr>
            <a:spLocks noGrp="1"/>
          </p:cNvSpPr>
          <p:nvPr>
            <p:ph idx="1"/>
          </p:nvPr>
        </p:nvSpPr>
        <p:spPr>
          <a:xfrm>
            <a:off x="457200" y="1981200"/>
            <a:ext cx="8229600" cy="4648200"/>
          </a:xfrm>
        </p:spPr>
        <p:txBody>
          <a:bodyPr/>
          <a:lstStyle/>
          <a:p>
            <a:r>
              <a:rPr lang="en-US" dirty="0" smtClean="0"/>
              <a:t>A </a:t>
            </a:r>
            <a:r>
              <a:rPr lang="en-US" i="1" dirty="0" smtClean="0"/>
              <a:t>trust domain </a:t>
            </a:r>
            <a:r>
              <a:rPr lang="en-US" dirty="0" smtClean="0"/>
              <a:t>is a construct of systems, personnel, applications, protocols, technologies, and policies that work together to provide a certain level of protection.</a:t>
            </a:r>
          </a:p>
          <a:p>
            <a:pPr lvl="1"/>
            <a:r>
              <a:rPr lang="en-US" dirty="0" smtClean="0"/>
              <a:t>Most trust domains need to communicate with other, less-trusted domains.</a:t>
            </a:r>
          </a:p>
          <a:p>
            <a:pPr lvl="1"/>
            <a:r>
              <a:rPr lang="en-US" dirty="0" smtClean="0"/>
              <a:t>Must figure out how much two different domains should trust each other, and how to implement and configure an infrastructure that would allow these two domains to communicate in a way that will not allow security compromises or breaches.</a:t>
            </a:r>
            <a:endParaRPr lang="en-US" dirty="0"/>
          </a:p>
        </p:txBody>
      </p:sp>
    </p:spTree>
    <p:extLst>
      <p:ext uri="{BB962C8B-B14F-4D97-AF65-F5344CB8AC3E}">
        <p14:creationId xmlns:p14="http://schemas.microsoft.com/office/powerpoint/2010/main" val="319782952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648200"/>
          </a:xfrm>
        </p:spPr>
        <p:txBody>
          <a:bodyPr/>
          <a:lstStyle/>
          <a:p>
            <a:r>
              <a:rPr lang="en-US" dirty="0" smtClean="0"/>
              <a:t>The </a:t>
            </a:r>
            <a:r>
              <a:rPr lang="en-US" i="1" dirty="0"/>
              <a:t>trust anchor</a:t>
            </a:r>
            <a:r>
              <a:rPr lang="en-US" dirty="0"/>
              <a:t> </a:t>
            </a:r>
            <a:r>
              <a:rPr lang="en-US" dirty="0" smtClean="0"/>
              <a:t>is the agreed-upon </a:t>
            </a:r>
            <a:r>
              <a:rPr lang="en-US" dirty="0"/>
              <a:t>trusted third </a:t>
            </a:r>
            <a:r>
              <a:rPr lang="en-US" dirty="0" smtClean="0"/>
              <a:t>party.</a:t>
            </a:r>
          </a:p>
          <a:p>
            <a:pPr lvl="1"/>
            <a:r>
              <a:rPr lang="en-US" dirty="0" smtClean="0"/>
              <a:t>Two </a:t>
            </a:r>
            <a:r>
              <a:rPr lang="en-US" dirty="0"/>
              <a:t>separate trust </a:t>
            </a:r>
            <a:r>
              <a:rPr lang="en-US" dirty="0" smtClean="0"/>
              <a:t>domains involved if two </a:t>
            </a:r>
            <a:r>
              <a:rPr lang="en-US" dirty="0"/>
              <a:t>companies need to communicate using their individual </a:t>
            </a:r>
            <a:r>
              <a:rPr lang="en-US" dirty="0" smtClean="0"/>
              <a:t>PKIs or two </a:t>
            </a:r>
            <a:r>
              <a:rPr lang="en-US" dirty="0"/>
              <a:t>departments within the same company use different </a:t>
            </a:r>
            <a:r>
              <a:rPr lang="en-US" dirty="0" smtClean="0"/>
              <a:t>CAs. </a:t>
            </a:r>
          </a:p>
          <a:p>
            <a:pPr lvl="2"/>
            <a:r>
              <a:rPr lang="en-US" dirty="0"/>
              <a:t>T</a:t>
            </a:r>
            <a:r>
              <a:rPr lang="en-US" dirty="0" smtClean="0"/>
              <a:t>he </a:t>
            </a:r>
            <a:r>
              <a:rPr lang="en-US" dirty="0"/>
              <a:t>users and devices from these different trust domains need to communicate with each </a:t>
            </a:r>
            <a:r>
              <a:rPr lang="en-US" dirty="0" smtClean="0"/>
              <a:t>other.</a:t>
            </a:r>
          </a:p>
          <a:p>
            <a:pPr lvl="2"/>
            <a:r>
              <a:rPr lang="en-US" dirty="0" smtClean="0"/>
              <a:t>They need to </a:t>
            </a:r>
            <a:r>
              <a:rPr lang="en-US" dirty="0"/>
              <a:t>exchange certificates and public </a:t>
            </a:r>
            <a:r>
              <a:rPr lang="en-US" dirty="0" smtClean="0"/>
              <a:t>keys.</a:t>
            </a:r>
          </a:p>
          <a:p>
            <a:pPr lvl="2"/>
            <a:r>
              <a:rPr lang="en-US" dirty="0" smtClean="0"/>
              <a:t>Trust anchors must be </a:t>
            </a:r>
            <a:r>
              <a:rPr lang="en-US" dirty="0"/>
              <a:t>identified and </a:t>
            </a:r>
            <a:r>
              <a:rPr lang="en-US" dirty="0" smtClean="0"/>
              <a:t>a communication </a:t>
            </a:r>
            <a:r>
              <a:rPr lang="en-US" dirty="0"/>
              <a:t>channel </a:t>
            </a:r>
            <a:r>
              <a:rPr lang="en-US" dirty="0" smtClean="0"/>
              <a:t>constructed and </a:t>
            </a:r>
            <a:r>
              <a:rPr lang="en-US" dirty="0"/>
              <a:t>maintained</a:t>
            </a:r>
            <a:r>
              <a:rPr lang="en-US" dirty="0" smtClean="0"/>
              <a:t>.</a:t>
            </a:r>
            <a:endParaRPr lang="en-US" dirty="0"/>
          </a:p>
        </p:txBody>
      </p:sp>
    </p:spTree>
    <p:extLst>
      <p:ext uri="{BB962C8B-B14F-4D97-AF65-F5344CB8AC3E}">
        <p14:creationId xmlns:p14="http://schemas.microsoft.com/office/powerpoint/2010/main" val="236387969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066800" y="5486400"/>
            <a:ext cx="7010400" cy="685800"/>
          </a:xfrm>
        </p:spPr>
        <p:txBody>
          <a:bodyPr/>
          <a:lstStyle/>
          <a:p>
            <a:pPr algn="l"/>
            <a:r>
              <a:rPr lang="en-US" dirty="0"/>
              <a:t>Figure 6.11 A trust relationship can be built between two trust domains to set up </a:t>
            </a:r>
            <a:r>
              <a:rPr lang="en-US" dirty="0" smtClean="0"/>
              <a:t>a communication </a:t>
            </a:r>
            <a:r>
              <a:rPr lang="en-US" dirty="0"/>
              <a:t>channel.</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02436" y="1524000"/>
            <a:ext cx="6739128" cy="3772280"/>
          </a:xfrm>
          <a:prstGeom prst="rect">
            <a:avLst/>
          </a:prstGeom>
        </p:spPr>
      </p:pic>
    </p:spTree>
    <p:extLst>
      <p:ext uri="{BB962C8B-B14F-4D97-AF65-F5344CB8AC3E}">
        <p14:creationId xmlns:p14="http://schemas.microsoft.com/office/powerpoint/2010/main" val="2317746322"/>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648200"/>
          </a:xfrm>
        </p:spPr>
        <p:txBody>
          <a:bodyPr/>
          <a:lstStyle/>
          <a:p>
            <a:r>
              <a:rPr lang="en-US" dirty="0" smtClean="0"/>
              <a:t>Trust </a:t>
            </a:r>
            <a:r>
              <a:rPr lang="en-US" dirty="0"/>
              <a:t>models describe and outline the trust relationships </a:t>
            </a:r>
            <a:r>
              <a:rPr lang="en-US" dirty="0" smtClean="0"/>
              <a:t>between the </a:t>
            </a:r>
            <a:r>
              <a:rPr lang="en-US" dirty="0"/>
              <a:t>different CAs and different </a:t>
            </a:r>
            <a:r>
              <a:rPr lang="en-US" dirty="0" smtClean="0"/>
              <a:t>environments.</a:t>
            </a:r>
          </a:p>
          <a:p>
            <a:pPr lvl="1"/>
            <a:r>
              <a:rPr lang="en-US" dirty="0" smtClean="0"/>
              <a:t>Indicate where the </a:t>
            </a:r>
            <a:r>
              <a:rPr lang="en-US" dirty="0"/>
              <a:t>trust paths </a:t>
            </a:r>
            <a:r>
              <a:rPr lang="en-US" dirty="0" smtClean="0"/>
              <a:t>reside</a:t>
            </a:r>
          </a:p>
          <a:p>
            <a:r>
              <a:rPr lang="en-US" dirty="0" smtClean="0"/>
              <a:t>Trust </a:t>
            </a:r>
            <a:r>
              <a:rPr lang="en-US" dirty="0"/>
              <a:t>models and paths need to be thought </a:t>
            </a:r>
            <a:r>
              <a:rPr lang="en-US" dirty="0" smtClean="0"/>
              <a:t>out before implementation.</a:t>
            </a:r>
          </a:p>
          <a:p>
            <a:pPr lvl="1"/>
            <a:r>
              <a:rPr lang="en-US" dirty="0" smtClean="0"/>
              <a:t>Restrict </a:t>
            </a:r>
            <a:r>
              <a:rPr lang="en-US" dirty="0"/>
              <a:t>and control access </a:t>
            </a:r>
            <a:r>
              <a:rPr lang="en-US" dirty="0" smtClean="0"/>
              <a:t>properly</a:t>
            </a:r>
          </a:p>
          <a:p>
            <a:pPr lvl="1"/>
            <a:r>
              <a:rPr lang="en-US" dirty="0" smtClean="0"/>
              <a:t>Ensure as </a:t>
            </a:r>
            <a:r>
              <a:rPr lang="en-US" dirty="0"/>
              <a:t>few trust paths as possible are </a:t>
            </a:r>
            <a:r>
              <a:rPr lang="en-US" dirty="0" smtClean="0"/>
              <a:t>used</a:t>
            </a:r>
          </a:p>
          <a:p>
            <a:r>
              <a:rPr lang="en-US" dirty="0" smtClean="0"/>
              <a:t>Several </a:t>
            </a:r>
            <a:r>
              <a:rPr lang="en-US" dirty="0"/>
              <a:t>different trust </a:t>
            </a:r>
            <a:r>
              <a:rPr lang="en-US" dirty="0" smtClean="0"/>
              <a:t>models can </a:t>
            </a:r>
            <a:r>
              <a:rPr lang="en-US" dirty="0"/>
              <a:t>be </a:t>
            </a:r>
            <a:r>
              <a:rPr lang="en-US" dirty="0" smtClean="0"/>
              <a:t>used:</a:t>
            </a:r>
          </a:p>
          <a:p>
            <a:pPr lvl="1"/>
            <a:r>
              <a:rPr lang="en-US" dirty="0" smtClean="0"/>
              <a:t>Hierarchical</a:t>
            </a:r>
            <a:r>
              <a:rPr lang="en-US" dirty="0"/>
              <a:t>, peer-to-peer, and hybrid </a:t>
            </a:r>
            <a:r>
              <a:rPr lang="en-US" dirty="0" smtClean="0"/>
              <a:t>models</a:t>
            </a:r>
          </a:p>
        </p:txBody>
      </p:sp>
    </p:spTree>
    <p:extLst>
      <p:ext uri="{BB962C8B-B14F-4D97-AF65-F5344CB8AC3E}">
        <p14:creationId xmlns:p14="http://schemas.microsoft.com/office/powerpoint/2010/main" val="1802070512"/>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648200"/>
          </a:xfrm>
        </p:spPr>
        <p:txBody>
          <a:bodyPr/>
          <a:lstStyle/>
          <a:p>
            <a:r>
              <a:rPr lang="en-US" dirty="0"/>
              <a:t>A trust relationship must be established between two issuing authorities (CAs</a:t>
            </a:r>
            <a:r>
              <a:rPr lang="en-US" dirty="0" smtClean="0"/>
              <a:t>).</a:t>
            </a:r>
          </a:p>
          <a:p>
            <a:pPr lvl="1"/>
            <a:r>
              <a:rPr lang="en-US" dirty="0" smtClean="0"/>
              <a:t>One </a:t>
            </a:r>
            <a:r>
              <a:rPr lang="en-US" dirty="0"/>
              <a:t>or both of the CAs issue a certificate </a:t>
            </a:r>
            <a:r>
              <a:rPr lang="en-US" dirty="0" smtClean="0"/>
              <a:t>for the </a:t>
            </a:r>
            <a:r>
              <a:rPr lang="en-US" dirty="0"/>
              <a:t>other CA’s public </a:t>
            </a:r>
            <a:r>
              <a:rPr lang="en-US" dirty="0" smtClean="0"/>
              <a:t>key.</a:t>
            </a:r>
          </a:p>
          <a:p>
            <a:pPr lvl="1"/>
            <a:r>
              <a:rPr lang="en-US" dirty="0"/>
              <a:t>Each </a:t>
            </a:r>
            <a:r>
              <a:rPr lang="en-US" dirty="0" smtClean="0"/>
              <a:t>CA validates </a:t>
            </a:r>
            <a:r>
              <a:rPr lang="en-US" dirty="0"/>
              <a:t>the other CA’s identification information and generates a certificate containing a public key for that CA to </a:t>
            </a:r>
            <a:r>
              <a:rPr lang="en-US" dirty="0" smtClean="0"/>
              <a:t>use.</a:t>
            </a:r>
          </a:p>
          <a:p>
            <a:pPr lvl="2"/>
            <a:r>
              <a:rPr lang="en-US" dirty="0" smtClean="0"/>
              <a:t>A </a:t>
            </a:r>
            <a:r>
              <a:rPr lang="en-US" dirty="0"/>
              <a:t>trust </a:t>
            </a:r>
            <a:r>
              <a:rPr lang="en-US" dirty="0" smtClean="0"/>
              <a:t>path established between </a:t>
            </a:r>
            <a:r>
              <a:rPr lang="en-US" dirty="0"/>
              <a:t>the two </a:t>
            </a:r>
            <a:r>
              <a:rPr lang="en-US" dirty="0" smtClean="0"/>
              <a:t>entities.</a:t>
            </a:r>
          </a:p>
          <a:p>
            <a:pPr lvl="2"/>
            <a:r>
              <a:rPr lang="en-US" dirty="0" smtClean="0"/>
              <a:t>The trust path </a:t>
            </a:r>
            <a:r>
              <a:rPr lang="en-US" dirty="0"/>
              <a:t>can be unidirectional </a:t>
            </a:r>
            <a:r>
              <a:rPr lang="en-US" dirty="0" smtClean="0"/>
              <a:t>or bidirectional – either the </a:t>
            </a:r>
            <a:r>
              <a:rPr lang="en-US" dirty="0"/>
              <a:t>two CAs trust </a:t>
            </a:r>
            <a:r>
              <a:rPr lang="en-US" dirty="0" smtClean="0"/>
              <a:t>each other </a:t>
            </a:r>
            <a:r>
              <a:rPr lang="en-US" dirty="0"/>
              <a:t>(bidirectional) or only one trusts the other (unidirectional</a:t>
            </a:r>
            <a:r>
              <a:rPr lang="en-US" dirty="0" smtClean="0"/>
              <a:t>).</a:t>
            </a:r>
          </a:p>
        </p:txBody>
      </p:sp>
    </p:spTree>
    <p:extLst>
      <p:ext uri="{BB962C8B-B14F-4D97-AF65-F5344CB8AC3E}">
        <p14:creationId xmlns:p14="http://schemas.microsoft.com/office/powerpoint/2010/main" val="301383217"/>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648200"/>
          </a:xfrm>
        </p:spPr>
        <p:txBody>
          <a:bodyPr/>
          <a:lstStyle/>
          <a:p>
            <a:r>
              <a:rPr lang="en-US" dirty="0"/>
              <a:t>The </a:t>
            </a:r>
            <a:r>
              <a:rPr lang="en-US" b="1" dirty="0"/>
              <a:t>hierarchical trust model</a:t>
            </a:r>
            <a:r>
              <a:rPr lang="en-US" dirty="0"/>
              <a:t> is a basic hierarchical structure </a:t>
            </a:r>
            <a:r>
              <a:rPr lang="en-US" dirty="0" smtClean="0"/>
              <a:t>that contains </a:t>
            </a:r>
            <a:r>
              <a:rPr lang="en-US" dirty="0"/>
              <a:t>a root CA, intermediate CAs, leaf CAs, and </a:t>
            </a:r>
            <a:r>
              <a:rPr lang="en-US" dirty="0" smtClean="0"/>
              <a:t>end-entities.</a:t>
            </a:r>
          </a:p>
          <a:p>
            <a:pPr lvl="1"/>
            <a:r>
              <a:rPr lang="en-US" dirty="0" smtClean="0"/>
              <a:t>The </a:t>
            </a:r>
            <a:r>
              <a:rPr lang="en-US" dirty="0"/>
              <a:t>configuration is that of an inverted </a:t>
            </a:r>
            <a:r>
              <a:rPr lang="en-US" dirty="0" smtClean="0"/>
              <a:t>tree.</a:t>
            </a:r>
          </a:p>
          <a:p>
            <a:pPr lvl="1"/>
            <a:r>
              <a:rPr lang="en-US" dirty="0" smtClean="0"/>
              <a:t>The root </a:t>
            </a:r>
            <a:r>
              <a:rPr lang="en-US" dirty="0"/>
              <a:t>CA is the ultimate trust anchor for all </a:t>
            </a:r>
            <a:r>
              <a:rPr lang="en-US" dirty="0" smtClean="0"/>
              <a:t>other entities </a:t>
            </a:r>
            <a:r>
              <a:rPr lang="en-US" dirty="0"/>
              <a:t>in this </a:t>
            </a:r>
            <a:r>
              <a:rPr lang="en-US" dirty="0" smtClean="0"/>
              <a:t>infrastructure.</a:t>
            </a:r>
          </a:p>
          <a:p>
            <a:pPr lvl="2"/>
            <a:r>
              <a:rPr lang="en-US" dirty="0" smtClean="0"/>
              <a:t>Root CA generates </a:t>
            </a:r>
            <a:r>
              <a:rPr lang="en-US" dirty="0"/>
              <a:t>certificates for </a:t>
            </a:r>
            <a:r>
              <a:rPr lang="en-US" dirty="0" smtClean="0"/>
              <a:t>the intermediate </a:t>
            </a:r>
            <a:r>
              <a:rPr lang="en-US" dirty="0"/>
              <a:t>CAs, which in turn generate certificates for the </a:t>
            </a:r>
            <a:r>
              <a:rPr lang="en-US" dirty="0" smtClean="0"/>
              <a:t>leaf CAs; leaf </a:t>
            </a:r>
            <a:r>
              <a:rPr lang="en-US" dirty="0"/>
              <a:t>CAs generate certificates for the </a:t>
            </a:r>
            <a:r>
              <a:rPr lang="en-US" dirty="0" smtClean="0"/>
              <a:t>end-entities.</a:t>
            </a:r>
          </a:p>
          <a:p>
            <a:pPr lvl="2"/>
            <a:r>
              <a:rPr lang="en-US" i="1" dirty="0" smtClean="0"/>
              <a:t>Subordinate CAs </a:t>
            </a:r>
            <a:r>
              <a:rPr lang="en-US" dirty="0" smtClean="0"/>
              <a:t>are </a:t>
            </a:r>
            <a:r>
              <a:rPr lang="en-US" dirty="0"/>
              <a:t>subordinate to </a:t>
            </a:r>
            <a:r>
              <a:rPr lang="en-US" dirty="0" smtClean="0"/>
              <a:t>the CA they </a:t>
            </a:r>
            <a:r>
              <a:rPr lang="en-US" dirty="0"/>
              <a:t>reference</a:t>
            </a:r>
            <a:r>
              <a:rPr lang="en-US" dirty="0" smtClean="0"/>
              <a:t>.</a:t>
            </a:r>
          </a:p>
        </p:txBody>
      </p:sp>
    </p:spTree>
    <p:extLst>
      <p:ext uri="{BB962C8B-B14F-4D97-AF65-F5344CB8AC3E}">
        <p14:creationId xmlns:p14="http://schemas.microsoft.com/office/powerpoint/2010/main" val="36754616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485900" y="5791200"/>
            <a:ext cx="6172200" cy="381000"/>
          </a:xfrm>
        </p:spPr>
        <p:txBody>
          <a:bodyPr/>
          <a:lstStyle/>
          <a:p>
            <a:pPr algn="l"/>
            <a:r>
              <a:rPr lang="en-US" dirty="0"/>
              <a:t>Figure 6.12 The hierarchical trust model </a:t>
            </a:r>
            <a:r>
              <a:rPr lang="en-US" dirty="0" smtClean="0"/>
              <a:t>outlines trust </a:t>
            </a:r>
            <a:r>
              <a:rPr lang="en-US" dirty="0"/>
              <a:t>paths.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07199" y="1447800"/>
            <a:ext cx="4129602" cy="4150071"/>
          </a:xfrm>
          <a:prstGeom prst="rect">
            <a:avLst/>
          </a:prstGeom>
        </p:spPr>
      </p:pic>
    </p:spTree>
    <p:extLst>
      <p:ext uri="{BB962C8B-B14F-4D97-AF65-F5344CB8AC3E}">
        <p14:creationId xmlns:p14="http://schemas.microsoft.com/office/powerpoint/2010/main" val="105429645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Comparative Strengths and</a:t>
            </a:r>
            <a:br>
              <a:rPr lang="en-US" dirty="0" smtClean="0"/>
            </a:br>
            <a:r>
              <a:rPr lang="en-US" dirty="0" smtClean="0"/>
              <a:t>Performance of Algorithms (</a:t>
            </a:r>
            <a:r>
              <a:rPr lang="en-US" i="1" dirty="0" smtClean="0"/>
              <a:t>continued</a:t>
            </a:r>
            <a:r>
              <a:rPr lang="en-US" dirty="0" smtClean="0"/>
              <a:t>)</a:t>
            </a:r>
            <a:endParaRPr lang="en-US" dirty="0"/>
          </a:p>
        </p:txBody>
      </p:sp>
      <p:sp>
        <p:nvSpPr>
          <p:cNvPr id="4" name="Content Placeholder 3"/>
          <p:cNvSpPr>
            <a:spLocks noGrp="1"/>
          </p:cNvSpPr>
          <p:nvPr>
            <p:ph idx="1"/>
          </p:nvPr>
        </p:nvSpPr>
        <p:spPr/>
        <p:txBody>
          <a:bodyPr/>
          <a:lstStyle/>
          <a:p>
            <a:r>
              <a:rPr lang="en-US" smtClean="0"/>
              <a:t>A larger keyspace allows the use of keys of greater complexity, and therefore more security, assuming the algorithm is well designed.</a:t>
            </a:r>
          </a:p>
          <a:p>
            <a:r>
              <a:rPr lang="en-US" smtClean="0"/>
              <a:t>When an algorithm lists a certain number of bits as a key, it is defining the keyspace.</a:t>
            </a:r>
          </a:p>
          <a:p>
            <a:r>
              <a:rPr lang="en-US" smtClean="0"/>
              <a:t>Many algorithms have repeated cycles to add to the work and reduce the ability to parallelize operations inside processor chips. </a:t>
            </a:r>
            <a:endParaRPr lang="en-US" dirty="0" smtClean="0"/>
          </a:p>
        </p:txBody>
      </p:sp>
    </p:spTree>
    <p:extLst>
      <p:ext uri="{BB962C8B-B14F-4D97-AF65-F5344CB8AC3E}">
        <p14:creationId xmlns:p14="http://schemas.microsoft.com/office/powerpoint/2010/main" val="457042720"/>
      </p:ext>
    </p:extLst>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a:t>Walking </a:t>
            </a:r>
            <a:r>
              <a:rPr lang="en-US" dirty="0" smtClean="0"/>
              <a:t>the certificate path</a:t>
            </a:r>
          </a:p>
          <a:p>
            <a:pPr lvl="1"/>
            <a:r>
              <a:rPr lang="en-US" dirty="0" smtClean="0"/>
              <a:t>Following th</a:t>
            </a:r>
            <a:r>
              <a:rPr lang="en-US" dirty="0"/>
              <a:t>e</a:t>
            </a:r>
            <a:r>
              <a:rPr lang="en-US" dirty="0" smtClean="0"/>
              <a:t> </a:t>
            </a:r>
            <a:r>
              <a:rPr lang="en-US" b="1" dirty="0"/>
              <a:t>certificate </a:t>
            </a:r>
            <a:r>
              <a:rPr lang="en-US" b="1" dirty="0" smtClean="0"/>
              <a:t>path</a:t>
            </a:r>
            <a:r>
              <a:rPr lang="en-US" dirty="0" smtClean="0"/>
              <a:t> </a:t>
            </a:r>
            <a:r>
              <a:rPr lang="en-US" dirty="0"/>
              <a:t>means </a:t>
            </a:r>
            <a:r>
              <a:rPr lang="en-US" dirty="0" smtClean="0"/>
              <a:t>the </a:t>
            </a:r>
            <a:r>
              <a:rPr lang="en-US" dirty="0"/>
              <a:t>client </a:t>
            </a:r>
            <a:r>
              <a:rPr lang="en-US" dirty="0" smtClean="0"/>
              <a:t>software had </a:t>
            </a:r>
            <a:r>
              <a:rPr lang="en-US" dirty="0"/>
              <a:t>to continue to track down and collect certificates until </a:t>
            </a:r>
            <a:r>
              <a:rPr lang="en-US" dirty="0" smtClean="0"/>
              <a:t>it came </a:t>
            </a:r>
            <a:r>
              <a:rPr lang="en-US" dirty="0"/>
              <a:t>upon a self-signed certificate</a:t>
            </a:r>
            <a:r>
              <a:rPr lang="en-US" dirty="0" smtClean="0"/>
              <a:t>.</a:t>
            </a:r>
          </a:p>
          <a:p>
            <a:pPr lvl="1"/>
            <a:r>
              <a:rPr lang="en-US" dirty="0" smtClean="0"/>
              <a:t>A </a:t>
            </a:r>
            <a:r>
              <a:rPr lang="en-US" i="1" dirty="0"/>
              <a:t>self-signed certificate </a:t>
            </a:r>
            <a:r>
              <a:rPr lang="en-US" dirty="0"/>
              <a:t>indicates </a:t>
            </a:r>
            <a:r>
              <a:rPr lang="en-US" dirty="0" smtClean="0"/>
              <a:t>that it </a:t>
            </a:r>
            <a:r>
              <a:rPr lang="en-US" dirty="0"/>
              <a:t>was signed by a root </a:t>
            </a:r>
            <a:r>
              <a:rPr lang="en-US" dirty="0" smtClean="0"/>
              <a:t>CA.</a:t>
            </a:r>
          </a:p>
          <a:p>
            <a:pPr lvl="1"/>
            <a:r>
              <a:rPr lang="en-US" dirty="0" smtClean="0"/>
              <a:t>Simplistic </a:t>
            </a:r>
            <a:r>
              <a:rPr lang="en-US" dirty="0"/>
              <a:t>trust model works well within an enterprise that</a:t>
            </a:r>
            <a:br>
              <a:rPr lang="en-US" dirty="0"/>
            </a:br>
            <a:r>
              <a:rPr lang="en-US" dirty="0"/>
              <a:t>easily follows a hierarchical organizational </a:t>
            </a:r>
            <a:r>
              <a:rPr lang="en-US" dirty="0" smtClean="0"/>
              <a:t>chart.</a:t>
            </a:r>
          </a:p>
          <a:p>
            <a:pPr lvl="2"/>
            <a:r>
              <a:rPr lang="en-US" dirty="0" smtClean="0"/>
              <a:t>Many </a:t>
            </a:r>
            <a:r>
              <a:rPr lang="en-US" dirty="0"/>
              <a:t>companies cannot use this </a:t>
            </a:r>
            <a:r>
              <a:rPr lang="en-US" dirty="0" smtClean="0"/>
              <a:t>trust </a:t>
            </a:r>
            <a:r>
              <a:rPr lang="en-US" dirty="0"/>
              <a:t>model because different departments or </a:t>
            </a:r>
            <a:r>
              <a:rPr lang="en-US" dirty="0" smtClean="0"/>
              <a:t>offices require </a:t>
            </a:r>
            <a:r>
              <a:rPr lang="en-US" dirty="0"/>
              <a:t>their own trust anchors</a:t>
            </a:r>
            <a:r>
              <a:rPr lang="en-US" dirty="0" smtClean="0"/>
              <a:t>.</a:t>
            </a:r>
          </a:p>
        </p:txBody>
      </p:sp>
    </p:spTree>
    <p:extLst>
      <p:ext uri="{BB962C8B-B14F-4D97-AF65-F5344CB8AC3E}">
        <p14:creationId xmlns:p14="http://schemas.microsoft.com/office/powerpoint/2010/main" val="2613237987"/>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609600" y="4724400"/>
            <a:ext cx="7924800" cy="457200"/>
          </a:xfrm>
        </p:spPr>
        <p:txBody>
          <a:bodyPr/>
          <a:lstStyle/>
          <a:p>
            <a:r>
              <a:rPr lang="en-US" dirty="0"/>
              <a:t> Figure 6.13 Verifying each certificate in a certificate </a:t>
            </a:r>
            <a:r>
              <a:rPr lang="en-US" dirty="0" smtClean="0"/>
              <a:t>path</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6051" y="1905000"/>
            <a:ext cx="8131898" cy="2554224"/>
          </a:xfrm>
          <a:prstGeom prst="rect">
            <a:avLst/>
          </a:prstGeom>
        </p:spPr>
      </p:pic>
    </p:spTree>
    <p:extLst>
      <p:ext uri="{BB962C8B-B14F-4D97-AF65-F5344CB8AC3E}">
        <p14:creationId xmlns:p14="http://schemas.microsoft.com/office/powerpoint/2010/main" val="412933243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In </a:t>
            </a:r>
            <a:r>
              <a:rPr lang="en-US" dirty="0"/>
              <a:t>a </a:t>
            </a:r>
            <a:r>
              <a:rPr lang="en-US" b="1" dirty="0"/>
              <a:t>peer-to-peer trust model</a:t>
            </a:r>
            <a:r>
              <a:rPr lang="en-US" dirty="0"/>
              <a:t>, one CA is not </a:t>
            </a:r>
            <a:r>
              <a:rPr lang="en-US" dirty="0" smtClean="0"/>
              <a:t>subordinate </a:t>
            </a:r>
            <a:r>
              <a:rPr lang="en-US" dirty="0"/>
              <a:t>to another CA, </a:t>
            </a:r>
            <a:r>
              <a:rPr lang="en-US" dirty="0" smtClean="0"/>
              <a:t>and no </a:t>
            </a:r>
            <a:r>
              <a:rPr lang="en-US" dirty="0"/>
              <a:t>established trusted anchor between the CAs is involved. </a:t>
            </a:r>
            <a:endParaRPr lang="en-US" dirty="0" smtClean="0"/>
          </a:p>
          <a:p>
            <a:pPr lvl="1"/>
            <a:r>
              <a:rPr lang="en-US" dirty="0" smtClean="0"/>
              <a:t>The end-entities look </a:t>
            </a:r>
            <a:r>
              <a:rPr lang="en-US" dirty="0"/>
              <a:t>to their issuing CA as their trusted anchor, but </a:t>
            </a:r>
            <a:r>
              <a:rPr lang="en-US" dirty="0" smtClean="0"/>
              <a:t>different CAs </a:t>
            </a:r>
            <a:r>
              <a:rPr lang="en-US" dirty="0"/>
              <a:t>will not have a common anchor</a:t>
            </a:r>
            <a:r>
              <a:rPr lang="en-US" dirty="0" smtClean="0"/>
              <a:t>.</a:t>
            </a:r>
          </a:p>
          <a:p>
            <a:pPr lvl="1"/>
            <a:r>
              <a:rPr lang="en-US" i="1" dirty="0" smtClean="0"/>
              <a:t>Cross-certification</a:t>
            </a:r>
            <a:r>
              <a:rPr lang="en-US" dirty="0"/>
              <a:t> </a:t>
            </a:r>
            <a:r>
              <a:rPr lang="en-US" dirty="0" smtClean="0"/>
              <a:t>occurs when</a:t>
            </a:r>
            <a:r>
              <a:rPr lang="en-US" i="1" dirty="0" smtClean="0"/>
              <a:t> </a:t>
            </a:r>
            <a:r>
              <a:rPr lang="en-US" dirty="0"/>
              <a:t>two different </a:t>
            </a:r>
            <a:r>
              <a:rPr lang="en-US" dirty="0" smtClean="0"/>
              <a:t>CAs certify </a:t>
            </a:r>
            <a:r>
              <a:rPr lang="en-US" dirty="0"/>
              <a:t>the public key for each </a:t>
            </a:r>
            <a:r>
              <a:rPr lang="en-US" dirty="0" smtClean="0"/>
              <a:t>other creating </a:t>
            </a:r>
            <a:r>
              <a:rPr lang="en-US" dirty="0"/>
              <a:t>a bidirectional </a:t>
            </a:r>
            <a:r>
              <a:rPr lang="en-US" dirty="0" smtClean="0"/>
              <a:t>trust.</a:t>
            </a:r>
            <a:endParaRPr lang="en-US" dirty="0"/>
          </a:p>
          <a:p>
            <a:pPr lvl="1"/>
            <a:r>
              <a:rPr lang="en-US" dirty="0" smtClean="0"/>
              <a:t>Main drawback </a:t>
            </a:r>
            <a:r>
              <a:rPr lang="en-US" dirty="0"/>
              <a:t>is </a:t>
            </a:r>
            <a:r>
              <a:rPr lang="en-US" dirty="0" smtClean="0"/>
              <a:t>scalability.</a:t>
            </a:r>
          </a:p>
          <a:p>
            <a:pPr lvl="1"/>
            <a:r>
              <a:rPr lang="en-US" dirty="0" smtClean="0"/>
              <a:t>A </a:t>
            </a:r>
            <a:r>
              <a:rPr lang="en-US" dirty="0"/>
              <a:t>fully connected </a:t>
            </a:r>
            <a:r>
              <a:rPr lang="en-US" i="1" dirty="0"/>
              <a:t>mesh </a:t>
            </a:r>
            <a:r>
              <a:rPr lang="en-US" i="1" dirty="0" smtClean="0"/>
              <a:t>architecture </a:t>
            </a:r>
            <a:r>
              <a:rPr lang="en-US" dirty="0" smtClean="0"/>
              <a:t>has each CA directly </a:t>
            </a:r>
            <a:r>
              <a:rPr lang="en-US" dirty="0"/>
              <a:t>connected to and has a bidirectional trust </a:t>
            </a:r>
            <a:r>
              <a:rPr lang="en-US" dirty="0" smtClean="0"/>
              <a:t>relationship with </a:t>
            </a:r>
            <a:r>
              <a:rPr lang="en-US" dirty="0"/>
              <a:t>every other CA</a:t>
            </a:r>
            <a:r>
              <a:rPr lang="en-US" dirty="0" smtClean="0"/>
              <a:t>.</a:t>
            </a:r>
          </a:p>
        </p:txBody>
      </p:sp>
    </p:spTree>
    <p:extLst>
      <p:ext uri="{BB962C8B-B14F-4D97-AF65-F5344CB8AC3E}">
        <p14:creationId xmlns:p14="http://schemas.microsoft.com/office/powerpoint/2010/main" val="3934411167"/>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078832" y="5638800"/>
            <a:ext cx="6986337" cy="457200"/>
          </a:xfrm>
        </p:spPr>
        <p:txBody>
          <a:bodyPr/>
          <a:lstStyle/>
          <a:p>
            <a:r>
              <a:rPr lang="en-US" dirty="0"/>
              <a:t> Figure 6.14 Cross-certification creates a </a:t>
            </a:r>
            <a:r>
              <a:rPr lang="en-US" dirty="0" smtClean="0"/>
              <a:t>peer-to-peer </a:t>
            </a:r>
            <a:r>
              <a:rPr lang="en-US" dirty="0"/>
              <a:t>PKI </a:t>
            </a:r>
            <a:r>
              <a:rPr lang="en-US" dirty="0" smtClean="0"/>
              <a:t>model.</a:t>
            </a:r>
            <a:endParaRPr lang="en-US" dirty="0"/>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56325" y="1524000"/>
            <a:ext cx="6383224" cy="3663696"/>
          </a:xfrm>
          <a:prstGeom prst="rect">
            <a:avLst/>
          </a:prstGeom>
        </p:spPr>
      </p:pic>
    </p:spTree>
    <p:extLst>
      <p:ext uri="{BB962C8B-B14F-4D97-AF65-F5344CB8AC3E}">
        <p14:creationId xmlns:p14="http://schemas.microsoft.com/office/powerpoint/2010/main" val="632154554"/>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295400" y="5791200"/>
            <a:ext cx="6553200" cy="381000"/>
          </a:xfrm>
        </p:spPr>
        <p:txBody>
          <a:bodyPr/>
          <a:lstStyle/>
          <a:p>
            <a:r>
              <a:rPr lang="en-US" dirty="0"/>
              <a:t> Figure 6.15 Scalability is a </a:t>
            </a:r>
            <a:r>
              <a:rPr lang="en-US" dirty="0" smtClean="0"/>
              <a:t>drawback in cross-certification models</a:t>
            </a:r>
            <a:r>
              <a:rPr lang="en-US" dirty="0"/>
              <a:t>.</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52522" y="1540041"/>
            <a:ext cx="3838956" cy="4056021"/>
          </a:xfrm>
          <a:prstGeom prst="rect">
            <a:avLst/>
          </a:prstGeom>
        </p:spPr>
      </p:pic>
    </p:spTree>
    <p:extLst>
      <p:ext uri="{BB962C8B-B14F-4D97-AF65-F5344CB8AC3E}">
        <p14:creationId xmlns:p14="http://schemas.microsoft.com/office/powerpoint/2010/main" val="4127855496"/>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Trust </a:t>
            </a:r>
            <a:r>
              <a:rPr lang="en-US" dirty="0" smtClean="0"/>
              <a:t>Models (</a:t>
            </a:r>
            <a:r>
              <a:rPr lang="en-US" i="1" dirty="0" smtClean="0"/>
              <a:t>continued</a:t>
            </a:r>
            <a:r>
              <a:rPr lang="en-US" dirty="0" smtClean="0"/>
              <a:t>)</a:t>
            </a:r>
            <a:endParaRPr lang="en-US" dirty="0"/>
          </a:p>
        </p:txBody>
      </p:sp>
      <p:sp>
        <p:nvSpPr>
          <p:cNvPr id="3" name="Content Placeholder 2"/>
          <p:cNvSpPr>
            <a:spLocks noGrp="1"/>
          </p:cNvSpPr>
          <p:nvPr>
            <p:ph idx="1"/>
          </p:nvPr>
        </p:nvSpPr>
        <p:spPr>
          <a:xfrm>
            <a:off x="457200" y="1981200"/>
            <a:ext cx="8229600" cy="4572000"/>
          </a:xfrm>
        </p:spPr>
        <p:txBody>
          <a:bodyPr/>
          <a:lstStyle/>
          <a:p>
            <a:r>
              <a:rPr lang="en-US" dirty="0" smtClean="0"/>
              <a:t>In </a:t>
            </a:r>
            <a:r>
              <a:rPr lang="en-US" dirty="0"/>
              <a:t>a </a:t>
            </a:r>
            <a:r>
              <a:rPr lang="en-US" b="1" dirty="0"/>
              <a:t>hybrid trust model</a:t>
            </a:r>
            <a:r>
              <a:rPr lang="en-US" dirty="0"/>
              <a:t>, the two companies </a:t>
            </a:r>
            <a:r>
              <a:rPr lang="en-US" dirty="0" smtClean="0"/>
              <a:t>have their </a:t>
            </a:r>
            <a:r>
              <a:rPr lang="en-US" dirty="0"/>
              <a:t>own internal hierarchical models and </a:t>
            </a:r>
            <a:r>
              <a:rPr lang="en-US" dirty="0" smtClean="0"/>
              <a:t>are connected </a:t>
            </a:r>
            <a:r>
              <a:rPr lang="en-US" dirty="0"/>
              <a:t>through a peer-to-peer model </a:t>
            </a:r>
            <a:r>
              <a:rPr lang="en-US" dirty="0" smtClean="0"/>
              <a:t>using cross-certification.</a:t>
            </a:r>
          </a:p>
          <a:p>
            <a:pPr lvl="1"/>
            <a:r>
              <a:rPr lang="en-US" dirty="0"/>
              <a:t>Another option </a:t>
            </a:r>
            <a:r>
              <a:rPr lang="en-US" dirty="0" smtClean="0"/>
              <a:t>is </a:t>
            </a:r>
            <a:r>
              <a:rPr lang="en-US" dirty="0"/>
              <a:t>to implement a </a:t>
            </a:r>
            <a:r>
              <a:rPr lang="en-US" i="1" dirty="0" smtClean="0"/>
              <a:t>bridge CA r</a:t>
            </a:r>
            <a:r>
              <a:rPr lang="en-US" dirty="0" smtClean="0"/>
              <a:t>esponsible </a:t>
            </a:r>
            <a:r>
              <a:rPr lang="en-US" dirty="0"/>
              <a:t>for issuing cross-certificates for all connected CAs and </a:t>
            </a:r>
            <a:r>
              <a:rPr lang="en-US" dirty="0" smtClean="0"/>
              <a:t>trust domains.</a:t>
            </a:r>
          </a:p>
          <a:p>
            <a:pPr lvl="2"/>
            <a:r>
              <a:rPr lang="en-US" dirty="0" smtClean="0"/>
              <a:t>The </a:t>
            </a:r>
            <a:r>
              <a:rPr lang="en-US" dirty="0"/>
              <a:t>bridge is not considered a root or trust anchor, but </a:t>
            </a:r>
            <a:r>
              <a:rPr lang="en-US" dirty="0" smtClean="0"/>
              <a:t>merely the </a:t>
            </a:r>
            <a:r>
              <a:rPr lang="en-US" dirty="0"/>
              <a:t>entity that generates and maintains the cross-certification for the </a:t>
            </a:r>
            <a:r>
              <a:rPr lang="en-US" dirty="0" smtClean="0"/>
              <a:t>connected environments.</a:t>
            </a:r>
            <a:endParaRPr lang="en-US" dirty="0"/>
          </a:p>
        </p:txBody>
      </p:sp>
    </p:spTree>
    <p:extLst>
      <p:ext uri="{BB962C8B-B14F-4D97-AF65-F5344CB8AC3E}">
        <p14:creationId xmlns:p14="http://schemas.microsoft.com/office/powerpoint/2010/main" val="3012401687"/>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a:xfrm>
            <a:off x="1586910" y="5867400"/>
            <a:ext cx="7239000" cy="457200"/>
          </a:xfrm>
        </p:spPr>
        <p:txBody>
          <a:bodyPr/>
          <a:lstStyle/>
          <a:p>
            <a:pPr algn="l"/>
            <a:r>
              <a:rPr lang="en-US" dirty="0"/>
              <a:t> Figure 6.16 A bridge CA can control the cross-certification procedures.</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86910" y="1600200"/>
            <a:ext cx="5970179" cy="3962400"/>
          </a:xfrm>
          <a:prstGeom prst="rect">
            <a:avLst/>
          </a:prstGeom>
        </p:spPr>
      </p:pic>
    </p:spTree>
    <p:extLst>
      <p:ext uri="{BB962C8B-B14F-4D97-AF65-F5344CB8AC3E}">
        <p14:creationId xmlns:p14="http://schemas.microsoft.com/office/powerpoint/2010/main" val="3083300468"/>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Certificate-Based Threats</a:t>
            </a:r>
          </a:p>
        </p:txBody>
      </p:sp>
      <p:sp>
        <p:nvSpPr>
          <p:cNvPr id="3" name="Content Placeholder 2"/>
          <p:cNvSpPr>
            <a:spLocks noGrp="1"/>
          </p:cNvSpPr>
          <p:nvPr>
            <p:ph idx="1"/>
          </p:nvPr>
        </p:nvSpPr>
        <p:spPr>
          <a:xfrm>
            <a:off x="457200" y="1981200"/>
            <a:ext cx="8229600" cy="4876800"/>
          </a:xfrm>
        </p:spPr>
        <p:txBody>
          <a:bodyPr/>
          <a:lstStyle/>
          <a:p>
            <a:r>
              <a:rPr lang="en-US" dirty="0" smtClean="0"/>
              <a:t>Attacks </a:t>
            </a:r>
            <a:r>
              <a:rPr lang="en-US" dirty="0"/>
              <a:t>prey on </a:t>
            </a:r>
            <a:r>
              <a:rPr lang="en-US" dirty="0" smtClean="0"/>
              <a:t>user false sense of security.</a:t>
            </a:r>
          </a:p>
          <a:p>
            <a:pPr lvl="1"/>
            <a:r>
              <a:rPr lang="en-US" dirty="0" smtClean="0"/>
              <a:t>Industry responded </a:t>
            </a:r>
            <a:r>
              <a:rPr lang="en-US" dirty="0"/>
              <a:t>with a high-assurance certificate that is signed and </a:t>
            </a:r>
            <a:r>
              <a:rPr lang="en-US" dirty="0" smtClean="0"/>
              <a:t>recognized by browsers.</a:t>
            </a:r>
          </a:p>
          <a:p>
            <a:pPr lvl="1"/>
            <a:r>
              <a:rPr lang="en-US" dirty="0" smtClean="0"/>
              <a:t>Forging a false certificate is challenging because </a:t>
            </a:r>
            <a:r>
              <a:rPr lang="en-US" dirty="0"/>
              <a:t>of the public key signing of certificates by </a:t>
            </a:r>
            <a:r>
              <a:rPr lang="en-US" dirty="0" smtClean="0"/>
              <a:t>CAs.</a:t>
            </a:r>
          </a:p>
          <a:p>
            <a:pPr lvl="1"/>
            <a:r>
              <a:rPr lang="en-US" dirty="0" smtClean="0"/>
              <a:t>Hacker must install </a:t>
            </a:r>
            <a:r>
              <a:rPr lang="en-US" dirty="0"/>
              <a:t>a false, self-signed root </a:t>
            </a:r>
            <a:r>
              <a:rPr lang="en-US" dirty="0" smtClean="0"/>
              <a:t>certificate.</a:t>
            </a:r>
          </a:p>
          <a:p>
            <a:pPr lvl="1"/>
            <a:r>
              <a:rPr lang="en-US" dirty="0" smtClean="0"/>
              <a:t>This </a:t>
            </a:r>
            <a:r>
              <a:rPr lang="en-US" dirty="0"/>
              <a:t>attack preys on the fact that end users do not know the contents of their root certificate store, nor do they have a means to validate changes</a:t>
            </a:r>
            <a:r>
              <a:rPr lang="en-US" dirty="0" smtClean="0"/>
              <a:t>.</a:t>
            </a:r>
          </a:p>
          <a:p>
            <a:pPr lvl="1"/>
            <a:r>
              <a:rPr lang="en-US" dirty="0" smtClean="0"/>
              <a:t>Attack thwarted </a:t>
            </a:r>
            <a:r>
              <a:rPr lang="en-US" dirty="0"/>
              <a:t>by locking down the certificate store and </a:t>
            </a:r>
            <a:r>
              <a:rPr lang="en-US" dirty="0" smtClean="0"/>
              <a:t>validating against </a:t>
            </a:r>
            <a:r>
              <a:rPr lang="en-US" dirty="0"/>
              <a:t>a white list</a:t>
            </a:r>
            <a:r>
              <a:rPr lang="en-US" dirty="0" smtClean="0"/>
              <a:t>.</a:t>
            </a:r>
            <a:endParaRPr lang="en-US" dirty="0"/>
          </a:p>
        </p:txBody>
      </p:sp>
    </p:spTree>
    <p:extLst>
      <p:ext uri="{BB962C8B-B14F-4D97-AF65-F5344CB8AC3E}">
        <p14:creationId xmlns:p14="http://schemas.microsoft.com/office/powerpoint/2010/main" val="4073003011"/>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Stolen Certificates</a:t>
            </a:r>
          </a:p>
        </p:txBody>
      </p:sp>
      <p:sp>
        <p:nvSpPr>
          <p:cNvPr id="3" name="Content Placeholder 2"/>
          <p:cNvSpPr>
            <a:spLocks noGrp="1"/>
          </p:cNvSpPr>
          <p:nvPr>
            <p:ph idx="1"/>
          </p:nvPr>
        </p:nvSpPr>
        <p:spPr/>
        <p:txBody>
          <a:bodyPr/>
          <a:lstStyle/>
          <a:p>
            <a:r>
              <a:rPr lang="en-US" dirty="0" smtClean="0"/>
              <a:t>Stolen </a:t>
            </a:r>
            <a:r>
              <a:rPr lang="en-US" dirty="0"/>
              <a:t>certificates </a:t>
            </a:r>
            <a:r>
              <a:rPr lang="en-US" dirty="0" smtClean="0"/>
              <a:t>used </a:t>
            </a:r>
            <a:r>
              <a:rPr lang="en-US" dirty="0"/>
              <a:t>in multiple cases of computer intrusions/system attacks</a:t>
            </a:r>
            <a:r>
              <a:rPr lang="en-US" dirty="0" smtClean="0"/>
              <a:t>.</a:t>
            </a:r>
          </a:p>
          <a:p>
            <a:r>
              <a:rPr lang="en-US" dirty="0" smtClean="0"/>
              <a:t>Specially crafted </a:t>
            </a:r>
            <a:r>
              <a:rPr lang="en-US" dirty="0"/>
              <a:t>malware </a:t>
            </a:r>
            <a:r>
              <a:rPr lang="en-US" dirty="0" smtClean="0"/>
              <a:t>designed </a:t>
            </a:r>
            <a:r>
              <a:rPr lang="en-US" dirty="0"/>
              <a:t>to steal both private keys and </a:t>
            </a:r>
            <a:r>
              <a:rPr lang="en-US" dirty="0" smtClean="0"/>
              <a:t>digital certificates </a:t>
            </a:r>
            <a:r>
              <a:rPr lang="en-US" dirty="0"/>
              <a:t>from </a:t>
            </a:r>
            <a:r>
              <a:rPr lang="en-US" dirty="0" smtClean="0"/>
              <a:t>machines.</a:t>
            </a:r>
          </a:p>
          <a:p>
            <a:pPr lvl="1"/>
            <a:r>
              <a:rPr lang="en-US" dirty="0" smtClean="0"/>
              <a:t>Zeus bot </a:t>
            </a:r>
            <a:r>
              <a:rPr lang="en-US" dirty="0"/>
              <a:t>has functionality to perform this </a:t>
            </a:r>
            <a:r>
              <a:rPr lang="en-US" dirty="0" smtClean="0"/>
              <a:t>task</a:t>
            </a:r>
            <a:r>
              <a:rPr lang="en-US" dirty="0"/>
              <a:t>.</a:t>
            </a:r>
            <a:endParaRPr lang="en-US" dirty="0" smtClean="0"/>
          </a:p>
          <a:p>
            <a:pPr lvl="1"/>
            <a:r>
              <a:rPr lang="en-US" dirty="0"/>
              <a:t>The Stuxnet attack on the Iranian nuclear production </a:t>
            </a:r>
            <a:r>
              <a:rPr lang="en-US" dirty="0" smtClean="0"/>
              <a:t>facility used </a:t>
            </a:r>
            <a:r>
              <a:rPr lang="en-US" dirty="0"/>
              <a:t>stolen certificates from third </a:t>
            </a:r>
            <a:r>
              <a:rPr lang="en-US" dirty="0" smtClean="0"/>
              <a:t>parties.</a:t>
            </a:r>
          </a:p>
          <a:p>
            <a:pPr lvl="1"/>
            <a:r>
              <a:rPr lang="en-US" dirty="0"/>
              <a:t>A</a:t>
            </a:r>
            <a:r>
              <a:rPr lang="en-US" dirty="0" smtClean="0"/>
              <a:t>fter </a:t>
            </a:r>
            <a:r>
              <a:rPr lang="en-US" dirty="0"/>
              <a:t>the Sony Pictures Entertainment attack</a:t>
            </a:r>
            <a:br>
              <a:rPr lang="en-US" dirty="0"/>
            </a:br>
            <a:r>
              <a:rPr lang="en-US" dirty="0"/>
              <a:t>became public in 2014, malware using Sony certificates </a:t>
            </a:r>
            <a:r>
              <a:rPr lang="en-US" dirty="0" smtClean="0"/>
              <a:t>appeared.</a:t>
            </a:r>
          </a:p>
        </p:txBody>
      </p:sp>
    </p:spTree>
    <p:extLst>
      <p:ext uri="{BB962C8B-B14F-4D97-AF65-F5344CB8AC3E}">
        <p14:creationId xmlns:p14="http://schemas.microsoft.com/office/powerpoint/2010/main" val="15963070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Historical Perspective</a:t>
            </a:r>
            <a:endParaRPr lang="en-US" dirty="0"/>
          </a:p>
        </p:txBody>
      </p:sp>
      <p:sp>
        <p:nvSpPr>
          <p:cNvPr id="5" name="Content Placeholder 4"/>
          <p:cNvSpPr>
            <a:spLocks noGrp="1"/>
          </p:cNvSpPr>
          <p:nvPr>
            <p:ph idx="1"/>
          </p:nvPr>
        </p:nvSpPr>
        <p:spPr/>
        <p:txBody>
          <a:bodyPr/>
          <a:lstStyle/>
          <a:p>
            <a:r>
              <a:rPr lang="en-US" dirty="0" smtClean="0"/>
              <a:t>Humans </a:t>
            </a:r>
            <a:r>
              <a:rPr lang="en-US" dirty="0"/>
              <a:t>have been designing secret communication systems for as long </a:t>
            </a:r>
            <a:r>
              <a:rPr lang="en-US" dirty="0" smtClean="0"/>
              <a:t>they have </a:t>
            </a:r>
            <a:r>
              <a:rPr lang="en-US" dirty="0"/>
              <a:t>needed to keep communication </a:t>
            </a:r>
            <a:r>
              <a:rPr lang="en-US" dirty="0" smtClean="0"/>
              <a:t>private.</a:t>
            </a:r>
          </a:p>
          <a:p>
            <a:pPr lvl="1"/>
            <a:r>
              <a:rPr lang="en-US" dirty="0" smtClean="0"/>
              <a:t>Spartans of ancient Greece used a </a:t>
            </a:r>
            <a:r>
              <a:rPr lang="en-US" b="1" dirty="0" smtClean="0"/>
              <a:t>transposition cipher</a:t>
            </a:r>
            <a:r>
              <a:rPr lang="en-US" dirty="0" smtClean="0"/>
              <a:t>, where the same letters are used but the order is changed</a:t>
            </a:r>
          </a:p>
          <a:p>
            <a:r>
              <a:rPr lang="en-US" dirty="0" smtClean="0"/>
              <a:t>In</a:t>
            </a:r>
            <a:r>
              <a:rPr lang="en-US" b="1" dirty="0" smtClean="0"/>
              <a:t> </a:t>
            </a:r>
            <a:r>
              <a:rPr lang="en-US" dirty="0" smtClean="0"/>
              <a:t>all cipher systems:</a:t>
            </a:r>
          </a:p>
          <a:p>
            <a:pPr lvl="1"/>
            <a:r>
              <a:rPr lang="en-US" b="1" dirty="0" smtClean="0"/>
              <a:t>Plaintext</a:t>
            </a:r>
            <a:r>
              <a:rPr lang="en-US" dirty="0" smtClean="0"/>
              <a:t> is the unencrypted input text</a:t>
            </a:r>
          </a:p>
          <a:p>
            <a:pPr lvl="1"/>
            <a:r>
              <a:rPr lang="en-US" b="1" dirty="0" smtClean="0"/>
              <a:t>Ciphertext</a:t>
            </a:r>
            <a:r>
              <a:rPr lang="en-US" dirty="0" smtClean="0"/>
              <a:t> is the encrypted output</a:t>
            </a:r>
            <a:endParaRPr lang="en-US" b="1" dirty="0"/>
          </a:p>
        </p:txBody>
      </p:sp>
    </p:spTree>
    <p:extLst>
      <p:ext uri="{BB962C8B-B14F-4D97-AF65-F5344CB8AC3E}">
        <p14:creationId xmlns:p14="http://schemas.microsoft.com/office/powerpoint/2010/main" val="315348947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 Ciphers</a:t>
            </a:r>
          </a:p>
        </p:txBody>
      </p:sp>
      <p:sp>
        <p:nvSpPr>
          <p:cNvPr id="3" name="Content Placeholder 2"/>
          <p:cNvSpPr>
            <a:spLocks noGrp="1"/>
          </p:cNvSpPr>
          <p:nvPr>
            <p:ph idx="1"/>
          </p:nvPr>
        </p:nvSpPr>
        <p:spPr/>
        <p:txBody>
          <a:bodyPr/>
          <a:lstStyle/>
          <a:p>
            <a:r>
              <a:rPr lang="en-US" dirty="0" smtClean="0"/>
              <a:t>Other background information</a:t>
            </a:r>
          </a:p>
          <a:p>
            <a:pPr lvl="1"/>
            <a:r>
              <a:rPr lang="en-US" dirty="0" smtClean="0"/>
              <a:t>Romans typically used a </a:t>
            </a:r>
            <a:r>
              <a:rPr lang="en-US" b="1" dirty="0" smtClean="0"/>
              <a:t>shift cipher</a:t>
            </a:r>
            <a:r>
              <a:rPr lang="en-US" dirty="0" smtClean="0"/>
              <a:t>.</a:t>
            </a:r>
            <a:endParaRPr lang="en-US" dirty="0"/>
          </a:p>
          <a:p>
            <a:pPr lvl="2"/>
            <a:r>
              <a:rPr lang="en-US" dirty="0" smtClean="0"/>
              <a:t>A modern-day example of a shift cipher is the ROT13 cipher, where every letter is rotated 13 positions in the alphabet: </a:t>
            </a:r>
            <a:r>
              <a:rPr lang="en-US" i="1" dirty="0" smtClean="0"/>
              <a:t>n</a:t>
            </a:r>
            <a:r>
              <a:rPr lang="en-US" dirty="0" smtClean="0"/>
              <a:t> </a:t>
            </a:r>
            <a:r>
              <a:rPr lang="en-US" dirty="0" smtClean="0">
                <a:sym typeface="Wingdings" panose="05000000000000000000" pitchFamily="2" charset="2"/>
              </a:rPr>
              <a:t> </a:t>
            </a:r>
            <a:r>
              <a:rPr lang="en-US" i="1" dirty="0" smtClean="0">
                <a:sym typeface="Wingdings" panose="05000000000000000000" pitchFamily="2" charset="2"/>
              </a:rPr>
              <a:t>a</a:t>
            </a:r>
            <a:r>
              <a:rPr lang="en-US" dirty="0" smtClean="0">
                <a:sym typeface="Wingdings" panose="05000000000000000000" pitchFamily="2" charset="2"/>
              </a:rPr>
              <a:t>, </a:t>
            </a:r>
            <a:r>
              <a:rPr lang="en-US" i="1" dirty="0" smtClean="0">
                <a:sym typeface="Wingdings" panose="05000000000000000000" pitchFamily="2" charset="2"/>
              </a:rPr>
              <a:t>o</a:t>
            </a:r>
            <a:r>
              <a:rPr lang="en-US" dirty="0" smtClean="0">
                <a:sym typeface="Wingdings" panose="05000000000000000000" pitchFamily="2" charset="2"/>
              </a:rPr>
              <a:t>  </a:t>
            </a:r>
            <a:r>
              <a:rPr lang="en-US" i="1" dirty="0" smtClean="0">
                <a:sym typeface="Wingdings" panose="05000000000000000000" pitchFamily="2" charset="2"/>
              </a:rPr>
              <a:t>b</a:t>
            </a:r>
            <a:endParaRPr lang="en-US" dirty="0" smtClean="0">
              <a:sym typeface="Wingdings" panose="05000000000000000000" pitchFamily="2" charset="2"/>
            </a:endParaRPr>
          </a:p>
          <a:p>
            <a:pPr lvl="1"/>
            <a:r>
              <a:rPr lang="en-US" dirty="0">
                <a:sym typeface="Wingdings" panose="05000000000000000000" pitchFamily="2" charset="2"/>
              </a:rPr>
              <a:t>During World War II, the German Enigma machine used a complex series of substitutions to perform </a:t>
            </a:r>
            <a:r>
              <a:rPr lang="en-US" dirty="0" smtClean="0">
                <a:sym typeface="Wingdings" panose="05000000000000000000" pitchFamily="2" charset="2"/>
              </a:rPr>
              <a:t>encryption.</a:t>
            </a:r>
          </a:p>
          <a:p>
            <a:pPr lvl="1"/>
            <a:r>
              <a:rPr lang="en-US" dirty="0">
                <a:sym typeface="Wingdings" panose="05000000000000000000" pitchFamily="2" charset="2"/>
              </a:rPr>
              <a:t>Caesar’s </a:t>
            </a:r>
            <a:r>
              <a:rPr lang="en-US" dirty="0" smtClean="0">
                <a:sym typeface="Wingdings" panose="05000000000000000000" pitchFamily="2" charset="2"/>
              </a:rPr>
              <a:t>cipher is another shift cipher.</a:t>
            </a:r>
          </a:p>
          <a:p>
            <a:pPr lvl="2"/>
            <a:r>
              <a:rPr lang="en-US" dirty="0" smtClean="0">
                <a:sym typeface="Wingdings" panose="05000000000000000000" pitchFamily="2" charset="2"/>
              </a:rPr>
              <a:t>The </a:t>
            </a:r>
            <a:r>
              <a:rPr lang="en-US" dirty="0">
                <a:sym typeface="Wingdings" panose="05000000000000000000" pitchFamily="2" charset="2"/>
              </a:rPr>
              <a:t>algorithm specifies </a:t>
            </a:r>
            <a:r>
              <a:rPr lang="en-US" dirty="0" smtClean="0">
                <a:sym typeface="Wingdings" panose="05000000000000000000" pitchFamily="2" charset="2"/>
              </a:rPr>
              <a:t>an alphabet  </a:t>
            </a:r>
            <a:r>
              <a:rPr lang="en-US" dirty="0">
                <a:sym typeface="Wingdings" panose="05000000000000000000" pitchFamily="2" charset="2"/>
              </a:rPr>
              <a:t>offset </a:t>
            </a:r>
            <a:r>
              <a:rPr lang="en-US" dirty="0" smtClean="0">
                <a:sym typeface="Wingdings" panose="05000000000000000000" pitchFamily="2" charset="2"/>
              </a:rPr>
              <a:t>either </a:t>
            </a:r>
            <a:r>
              <a:rPr lang="en-US" dirty="0">
                <a:sym typeface="Wingdings" panose="05000000000000000000" pitchFamily="2" charset="2"/>
              </a:rPr>
              <a:t>to the right (forward) or to the left (backward</a:t>
            </a:r>
            <a:r>
              <a:rPr lang="en-US" dirty="0" smtClean="0">
                <a:sym typeface="Wingdings" panose="05000000000000000000" pitchFamily="2" charset="2"/>
              </a:rPr>
              <a:t>); the </a:t>
            </a:r>
            <a:r>
              <a:rPr lang="en-US" dirty="0">
                <a:sym typeface="Wingdings" panose="05000000000000000000" pitchFamily="2" charset="2"/>
              </a:rPr>
              <a:t>key specifies </a:t>
            </a:r>
            <a:r>
              <a:rPr lang="en-US" dirty="0" smtClean="0">
                <a:sym typeface="Wingdings" panose="05000000000000000000" pitchFamily="2" charset="2"/>
              </a:rPr>
              <a:t>the number of letters in the offset</a:t>
            </a:r>
            <a:endParaRPr lang="en-US" dirty="0">
              <a:sym typeface="Wingdings" panose="05000000000000000000" pitchFamily="2" charset="2"/>
            </a:endParaRPr>
          </a:p>
        </p:txBody>
      </p:sp>
    </p:spTree>
    <p:extLst>
      <p:ext uri="{BB962C8B-B14F-4D97-AF65-F5344CB8AC3E}">
        <p14:creationId xmlns:p14="http://schemas.microsoft.com/office/powerpoint/2010/main" val="303311585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5486400"/>
            <a:ext cx="7924800" cy="838200"/>
          </a:xfrm>
        </p:spPr>
        <p:txBody>
          <a:bodyPr/>
          <a:lstStyle/>
          <a:p>
            <a:pPr algn="l"/>
            <a:r>
              <a:rPr lang="en-US" dirty="0"/>
              <a:t>Figure </a:t>
            </a:r>
            <a:r>
              <a:rPr lang="en-US" dirty="0" smtClean="0"/>
              <a:t>5.1 </a:t>
            </a:r>
            <a:r>
              <a:rPr lang="en-US" dirty="0"/>
              <a:t>Any shift cipher can easily be encoded and decoded on a wheel of two pieces of paper with the alphabet set as a ring; by moving one circle the specified number in the shift, you can translate the characters.</a:t>
            </a: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45589" y="1295400"/>
            <a:ext cx="4252823" cy="4114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091300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647700"/>
          </a:xfrm>
        </p:spPr>
        <p:txBody>
          <a:bodyPr/>
          <a:lstStyle/>
          <a:p>
            <a:r>
              <a:rPr lang="en-AU" dirty="0" smtClean="0"/>
              <a:t>Module 4 Learning Objectives</a:t>
            </a:r>
            <a:endParaRPr lang="en-AU" dirty="0"/>
          </a:p>
        </p:txBody>
      </p:sp>
      <p:sp>
        <p:nvSpPr>
          <p:cNvPr id="3" name="Content Placeholder 2"/>
          <p:cNvSpPr>
            <a:spLocks noGrp="1"/>
          </p:cNvSpPr>
          <p:nvPr>
            <p:ph idx="1"/>
          </p:nvPr>
        </p:nvSpPr>
        <p:spPr>
          <a:xfrm>
            <a:off x="457200" y="1780309"/>
            <a:ext cx="8229600" cy="4144963"/>
          </a:xfrm>
        </p:spPr>
        <p:txBody>
          <a:bodyPr/>
          <a:lstStyle/>
          <a:p>
            <a:r>
              <a:rPr lang="en-AU" sz="2400" dirty="0"/>
              <a:t>On successful completion of this module, </a:t>
            </a:r>
            <a:r>
              <a:rPr lang="en-AU" sz="2400" dirty="0" smtClean="0"/>
              <a:t>students </a:t>
            </a:r>
            <a:r>
              <a:rPr lang="en-AU" sz="2400" dirty="0"/>
              <a:t>should be able to: </a:t>
            </a:r>
            <a:endParaRPr lang="en-AU" sz="2400" dirty="0" smtClean="0"/>
          </a:p>
          <a:p>
            <a:pPr lvl="1"/>
            <a:r>
              <a:rPr lang="en-AU" sz="2000" dirty="0" smtClean="0"/>
              <a:t>identify </a:t>
            </a:r>
            <a:r>
              <a:rPr lang="en-AU" sz="2000" dirty="0"/>
              <a:t>and describe three types of cryptography </a:t>
            </a:r>
            <a:endParaRPr lang="en-AU" sz="2000" dirty="0" smtClean="0"/>
          </a:p>
          <a:p>
            <a:pPr lvl="1"/>
            <a:r>
              <a:rPr lang="en-AU" sz="2000" dirty="0" smtClean="0"/>
              <a:t>list </a:t>
            </a:r>
            <a:r>
              <a:rPr lang="en-AU" sz="2000" dirty="0"/>
              <a:t>and describe current mainstream cryptographic algorithms </a:t>
            </a:r>
            <a:endParaRPr lang="en-AU" sz="2000" dirty="0" smtClean="0"/>
          </a:p>
          <a:p>
            <a:pPr lvl="1"/>
            <a:r>
              <a:rPr lang="en-AU" sz="2000" dirty="0" smtClean="0"/>
              <a:t>explain </a:t>
            </a:r>
            <a:r>
              <a:rPr lang="en-AU" sz="2000" dirty="0"/>
              <a:t>how cryptography is applied for security </a:t>
            </a:r>
            <a:endParaRPr lang="en-AU" sz="2000" dirty="0" smtClean="0"/>
          </a:p>
          <a:p>
            <a:pPr lvl="1"/>
            <a:r>
              <a:rPr lang="en-AU" sz="2000" dirty="0" smtClean="0"/>
              <a:t>describe </a:t>
            </a:r>
            <a:r>
              <a:rPr lang="en-AU" sz="2000" dirty="0"/>
              <a:t>how the basics of public key infrastructures are implemented </a:t>
            </a:r>
            <a:endParaRPr lang="en-AU" sz="2000" dirty="0" smtClean="0"/>
          </a:p>
          <a:p>
            <a:pPr lvl="1"/>
            <a:r>
              <a:rPr lang="en-AU" sz="2000" dirty="0" smtClean="0"/>
              <a:t>describe </a:t>
            </a:r>
            <a:r>
              <a:rPr lang="en-AU" sz="2000" dirty="0"/>
              <a:t>the role of certificate authorities and certificate repositories </a:t>
            </a:r>
            <a:endParaRPr lang="en-AU" sz="2000" dirty="0" smtClean="0"/>
          </a:p>
          <a:p>
            <a:pPr lvl="1"/>
            <a:r>
              <a:rPr lang="en-AU" sz="2000" dirty="0" smtClean="0"/>
              <a:t>describe </a:t>
            </a:r>
            <a:r>
              <a:rPr lang="en-AU" sz="2000" dirty="0"/>
              <a:t>a digital certificate and its lifecycle conceptually </a:t>
            </a:r>
            <a:endParaRPr lang="en-AU" sz="2000" dirty="0" smtClean="0"/>
          </a:p>
          <a:p>
            <a:pPr lvl="1"/>
            <a:r>
              <a:rPr lang="en-AU" sz="2000" dirty="0" smtClean="0"/>
              <a:t>explain </a:t>
            </a:r>
            <a:r>
              <a:rPr lang="en-AU" sz="2000" dirty="0"/>
              <a:t>the relationship between trust and certificate verification</a:t>
            </a:r>
            <a:r>
              <a:rPr lang="en-AU" dirty="0"/>
              <a:t> </a:t>
            </a:r>
            <a:endParaRPr lang="en-AU" dirty="0" smtClean="0"/>
          </a:p>
          <a:p>
            <a:pPr lvl="1"/>
            <a:r>
              <a:rPr lang="en-AU" sz="2000" dirty="0" smtClean="0"/>
              <a:t>identify </a:t>
            </a:r>
            <a:r>
              <a:rPr lang="en-AU" sz="2000" dirty="0"/>
              <a:t>centralised and decentralised public key infrastructures </a:t>
            </a:r>
            <a:endParaRPr lang="en-AU" sz="2000" dirty="0" smtClean="0"/>
          </a:p>
          <a:p>
            <a:pPr lvl="1"/>
            <a:r>
              <a:rPr lang="en-AU" sz="2000" dirty="0" smtClean="0"/>
              <a:t>describe </a:t>
            </a:r>
            <a:r>
              <a:rPr lang="en-AU" sz="2000" dirty="0"/>
              <a:t>public and in-house certificate authorities.</a:t>
            </a:r>
          </a:p>
        </p:txBody>
      </p:sp>
    </p:spTree>
    <p:extLst>
      <p:ext uri="{BB962C8B-B14F-4D97-AF65-F5344CB8AC3E}">
        <p14:creationId xmlns:p14="http://schemas.microsoft.com/office/powerpoint/2010/main" val="1372564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Substitution </a:t>
            </a:r>
            <a:r>
              <a:rPr lang="en-US" dirty="0" smtClean="0"/>
              <a:t>Ciphers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i="1" dirty="0" smtClean="0"/>
              <a:t>Substitution</a:t>
            </a:r>
            <a:r>
              <a:rPr lang="en-US" dirty="0" smtClean="0"/>
              <a:t> </a:t>
            </a:r>
            <a:r>
              <a:rPr lang="en-US" i="1" dirty="0" smtClean="0"/>
              <a:t>ciphers</a:t>
            </a:r>
            <a:r>
              <a:rPr lang="en-US" dirty="0" smtClean="0"/>
              <a:t> arose due to the ease with which shift ciphers were broken.</a:t>
            </a:r>
          </a:p>
          <a:p>
            <a:pPr lvl="1"/>
            <a:r>
              <a:rPr lang="en-US" dirty="0" smtClean="0"/>
              <a:t>Popular during the second half of the 16</a:t>
            </a:r>
            <a:r>
              <a:rPr lang="en-US" baseline="30000" dirty="0" smtClean="0"/>
              <a:t>th</a:t>
            </a:r>
            <a:r>
              <a:rPr lang="en-US" dirty="0" smtClean="0"/>
              <a:t> century</a:t>
            </a:r>
          </a:p>
          <a:p>
            <a:pPr lvl="1"/>
            <a:r>
              <a:rPr lang="en-US" dirty="0"/>
              <a:t>Based on the principle of substituting a different letter for every </a:t>
            </a:r>
            <a:r>
              <a:rPr lang="en-US" dirty="0" smtClean="0"/>
              <a:t>letter</a:t>
            </a:r>
          </a:p>
          <a:p>
            <a:r>
              <a:rPr lang="en-US" dirty="0" smtClean="0"/>
              <a:t>Examining cipher text for frequent letters is known as </a:t>
            </a:r>
            <a:r>
              <a:rPr lang="en-US" i="1" dirty="0" smtClean="0"/>
              <a:t>frequency analysis.</a:t>
            </a:r>
          </a:p>
          <a:p>
            <a:pPr lvl="1"/>
            <a:r>
              <a:rPr lang="en-US" dirty="0" smtClean="0"/>
              <a:t>Can be applied to a substitution cipher to determine the system’s key value</a:t>
            </a:r>
            <a:endParaRPr lang="en-US" dirty="0"/>
          </a:p>
        </p:txBody>
      </p:sp>
    </p:spTree>
    <p:extLst>
      <p:ext uri="{BB962C8B-B14F-4D97-AF65-F5344CB8AC3E}">
        <p14:creationId xmlns:p14="http://schemas.microsoft.com/office/powerpoint/2010/main" val="20191972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914400" y="5257800"/>
            <a:ext cx="7315200" cy="762000"/>
          </a:xfrm>
        </p:spPr>
        <p:txBody>
          <a:bodyPr/>
          <a:lstStyle/>
          <a:p>
            <a:pPr algn="l"/>
            <a:r>
              <a:rPr lang="en-US" dirty="0"/>
              <a:t>Figure </a:t>
            </a:r>
            <a:r>
              <a:rPr lang="en-US" dirty="0" smtClean="0"/>
              <a:t>5.3 </a:t>
            </a:r>
            <a:r>
              <a:rPr lang="en-US" dirty="0"/>
              <a:t>Making educated guesses is much like playing hangman—correct guesses can lead to more or all of the key being revealed.</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8957" y="1600200"/>
            <a:ext cx="2986087" cy="357593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0114667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smtClean="0"/>
              <a:t>Vigenère Cipher</a:t>
            </a:r>
          </a:p>
        </p:txBody>
      </p:sp>
      <p:sp>
        <p:nvSpPr>
          <p:cNvPr id="19459" name="Content Placeholder 2"/>
          <p:cNvSpPr>
            <a:spLocks noGrp="1"/>
          </p:cNvSpPr>
          <p:nvPr>
            <p:ph idx="1"/>
          </p:nvPr>
        </p:nvSpPr>
        <p:spPr/>
        <p:txBody>
          <a:bodyPr/>
          <a:lstStyle/>
          <a:p>
            <a:r>
              <a:rPr lang="en-US" dirty="0" smtClean="0"/>
              <a:t>The </a:t>
            </a:r>
            <a:r>
              <a:rPr lang="en-US" b="1" dirty="0"/>
              <a:t>Vigenère cipher </a:t>
            </a:r>
            <a:r>
              <a:rPr lang="en-US" dirty="0"/>
              <a:t>works as a </a:t>
            </a:r>
            <a:r>
              <a:rPr lang="en-US" i="1" dirty="0"/>
              <a:t>polyalphabetic substitution cipher </a:t>
            </a:r>
            <a:r>
              <a:rPr lang="en-US" dirty="0"/>
              <a:t>that depends on a </a:t>
            </a:r>
            <a:r>
              <a:rPr lang="en-US" dirty="0" smtClean="0"/>
              <a:t>password.</a:t>
            </a:r>
          </a:p>
          <a:p>
            <a:r>
              <a:rPr lang="en-US" altLang="en-US" dirty="0" smtClean="0"/>
              <a:t>The process involves:</a:t>
            </a:r>
          </a:p>
          <a:p>
            <a:pPr lvl="1"/>
            <a:r>
              <a:rPr lang="en-US" altLang="en-US" dirty="0" smtClean="0"/>
              <a:t>Creating a substitution table</a:t>
            </a:r>
          </a:p>
          <a:p>
            <a:pPr lvl="1"/>
            <a:r>
              <a:rPr lang="en-US" altLang="en-US" dirty="0" smtClean="0"/>
              <a:t>Matching the password to the text it is meant to encipher with password repeated if needed to match all up with all plaintext characters</a:t>
            </a:r>
          </a:p>
          <a:p>
            <a:pPr lvl="1"/>
            <a:r>
              <a:rPr lang="en-US" altLang="en-US" dirty="0" smtClean="0"/>
              <a:t>Determining the cipher letter by matching the plaintext charter’s row with the password character’s column </a:t>
            </a:r>
            <a:r>
              <a:rPr lang="en-US" dirty="0" smtClean="0"/>
              <a:t>– ciphertext character is the intersecting character</a:t>
            </a:r>
            <a:endParaRPr lang="en-US" altLang="en-US" dirty="0" smtClean="0"/>
          </a:p>
        </p:txBody>
      </p:sp>
    </p:spTree>
    <p:extLst>
      <p:ext uri="{BB962C8B-B14F-4D97-AF65-F5344CB8AC3E}">
        <p14:creationId xmlns:p14="http://schemas.microsoft.com/office/powerpoint/2010/main" val="42523601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476250" y="5943600"/>
            <a:ext cx="3962400" cy="457200"/>
          </a:xfrm>
        </p:spPr>
        <p:txBody>
          <a:bodyPr/>
          <a:lstStyle/>
          <a:p>
            <a:r>
              <a:rPr lang="en-US" dirty="0" smtClean="0"/>
              <a:t>Substitution table</a:t>
            </a:r>
            <a:endParaRPr lang="en-US" dirty="0"/>
          </a:p>
        </p:txBody>
      </p:sp>
      <p:grpSp>
        <p:nvGrpSpPr>
          <p:cNvPr id="13" name="Group 12"/>
          <p:cNvGrpSpPr/>
          <p:nvPr/>
        </p:nvGrpSpPr>
        <p:grpSpPr>
          <a:xfrm>
            <a:off x="381000" y="1524000"/>
            <a:ext cx="4152900" cy="4248150"/>
            <a:chOff x="381000" y="1524000"/>
            <a:chExt cx="4152900" cy="4248150"/>
          </a:xfrm>
        </p:grpSpPr>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524000"/>
              <a:ext cx="4152900" cy="4248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Oval 3"/>
            <p:cNvSpPr/>
            <p:nvPr/>
          </p:nvSpPr>
          <p:spPr>
            <a:xfrm>
              <a:off x="381000" y="4446896"/>
              <a:ext cx="182880" cy="182880"/>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Oval 5"/>
            <p:cNvSpPr/>
            <p:nvPr/>
          </p:nvSpPr>
          <p:spPr>
            <a:xfrm>
              <a:off x="2743200" y="1551296"/>
              <a:ext cx="182880" cy="182880"/>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2743201" y="4438024"/>
              <a:ext cx="182880" cy="18288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 name="Group 11"/>
          <p:cNvGrpSpPr/>
          <p:nvPr/>
        </p:nvGrpSpPr>
        <p:grpSpPr>
          <a:xfrm>
            <a:off x="4724400" y="1981200"/>
            <a:ext cx="4191000" cy="3631763"/>
            <a:chOff x="4724400" y="1981200"/>
            <a:chExt cx="4191000" cy="3631763"/>
          </a:xfrm>
        </p:grpSpPr>
        <p:sp>
          <p:nvSpPr>
            <p:cNvPr id="3" name="TextBox 2"/>
            <p:cNvSpPr txBox="1"/>
            <p:nvPr/>
          </p:nvSpPr>
          <p:spPr>
            <a:xfrm>
              <a:off x="4724400" y="1981200"/>
              <a:ext cx="4191000" cy="3631763"/>
            </a:xfrm>
            <a:prstGeom prst="rect">
              <a:avLst/>
            </a:prstGeom>
            <a:noFill/>
          </p:spPr>
          <p:txBody>
            <a:bodyPr wrap="square" rtlCol="0">
              <a:spAutoFit/>
            </a:bodyPr>
            <a:lstStyle/>
            <a:p>
              <a:r>
                <a:rPr lang="en-US" dirty="0" smtClean="0"/>
                <a:t>Example applying the Vigenère cipher: </a:t>
              </a:r>
            </a:p>
            <a:p>
              <a:r>
                <a:rPr lang="en-US" dirty="0" smtClean="0"/>
                <a:t>Plaintext is </a:t>
              </a:r>
              <a:r>
                <a:rPr lang="en-US" i="1" dirty="0" smtClean="0"/>
                <a:t>Sample Message</a:t>
              </a:r>
            </a:p>
            <a:p>
              <a:r>
                <a:rPr lang="en-US" dirty="0" smtClean="0"/>
                <a:t>Password is </a:t>
              </a:r>
              <a:r>
                <a:rPr lang="en-US" i="1" dirty="0" smtClean="0"/>
                <a:t>password</a:t>
              </a:r>
              <a:br>
                <a:rPr lang="en-US" i="1" dirty="0" smtClean="0"/>
              </a:br>
              <a:r>
                <a:rPr lang="en-US" dirty="0" smtClean="0"/>
                <a:t>Ciphertext </a:t>
              </a:r>
              <a:r>
                <a:rPr lang="en-US" dirty="0"/>
                <a:t>is HAEHHSDHHSSYA</a:t>
              </a:r>
              <a:endParaRPr lang="en-US" dirty="0" smtClean="0"/>
            </a:p>
            <a:p>
              <a:endParaRPr lang="en-US" i="1" dirty="0"/>
            </a:p>
            <a:p>
              <a:r>
                <a:rPr lang="en-US" sz="2800" dirty="0" smtClean="0">
                  <a:latin typeface="Courier New" panose="02070309020205020404" pitchFamily="49" charset="0"/>
                  <a:cs typeface="Courier New" panose="02070309020205020404" pitchFamily="49" charset="0"/>
                </a:rPr>
                <a:t>SAMPLEMESSAGE</a:t>
              </a:r>
            </a:p>
            <a:p>
              <a:r>
                <a:rPr lang="en-US" sz="2800" dirty="0" smtClean="0">
                  <a:latin typeface="Courier New" panose="02070309020205020404" pitchFamily="49" charset="0"/>
                  <a:cs typeface="Courier New" panose="02070309020205020404" pitchFamily="49" charset="0"/>
                </a:rPr>
                <a:t>PASSWORDPASSW</a:t>
              </a:r>
            </a:p>
            <a:p>
              <a:endParaRPr lang="en-US" sz="2800" dirty="0" smtClean="0">
                <a:latin typeface="Courier New" panose="02070309020205020404" pitchFamily="49" charset="0"/>
                <a:cs typeface="Courier New" panose="02070309020205020404" pitchFamily="49" charset="0"/>
              </a:endParaRPr>
            </a:p>
            <a:p>
              <a:r>
                <a:rPr lang="en-US" sz="2800" dirty="0" smtClean="0">
                  <a:latin typeface="Courier New" panose="02070309020205020404" pitchFamily="49" charset="0"/>
                  <a:cs typeface="Courier New" panose="02070309020205020404" pitchFamily="49" charset="0"/>
                </a:rPr>
                <a:t>HAEHHSDHHSSYA</a:t>
              </a:r>
              <a:endParaRPr lang="en-US" sz="2800" dirty="0">
                <a:latin typeface="Courier New" panose="02070309020205020404" pitchFamily="49" charset="0"/>
                <a:cs typeface="Courier New" panose="02070309020205020404" pitchFamily="49" charset="0"/>
              </a:endParaRPr>
            </a:p>
            <a:p>
              <a:endParaRPr lang="en-US" sz="2800" dirty="0">
                <a:latin typeface="Courier New" panose="02070309020205020404" pitchFamily="49" charset="0"/>
                <a:cs typeface="Courier New" panose="02070309020205020404" pitchFamily="49" charset="0"/>
              </a:endParaRPr>
            </a:p>
          </p:txBody>
        </p:sp>
        <p:sp>
          <p:nvSpPr>
            <p:cNvPr id="8" name="Oval 7"/>
            <p:cNvSpPr/>
            <p:nvPr/>
          </p:nvSpPr>
          <p:spPr>
            <a:xfrm>
              <a:off x="4773760" y="3465400"/>
              <a:ext cx="274320" cy="274320"/>
            </a:xfrm>
            <a:prstGeom prst="ellipse">
              <a:avLst/>
            </a:prstGeom>
            <a:noFill/>
            <a:ln w="1270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4771485" y="3889462"/>
              <a:ext cx="274320" cy="274320"/>
            </a:xfrm>
            <a:prstGeom prst="ellipse">
              <a:avLst/>
            </a:prstGeom>
            <a:noFill/>
            <a:ln w="1270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4789909" y="4763302"/>
              <a:ext cx="274320" cy="274320"/>
            </a:xfrm>
            <a:prstGeom prst="ellipse">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1" name="Straight Arrow Connector 10"/>
            <p:cNvCxnSpPr/>
            <p:nvPr/>
          </p:nvCxnSpPr>
          <p:spPr>
            <a:xfrm flipH="1">
              <a:off x="4908645" y="4232022"/>
              <a:ext cx="2275" cy="457200"/>
            </a:xfrm>
            <a:prstGeom prst="straightConnector1">
              <a:avLst/>
            </a:prstGeom>
            <a:ln>
              <a:solidFill>
                <a:schemeClr val="tx1"/>
              </a:solidFill>
              <a:headEnd type="none" w="med" len="med"/>
              <a:tailEnd type="triangl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936675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r>
              <a:rPr lang="en-US" altLang="en-US" dirty="0" smtClean="0"/>
              <a:t>Vigenère Cipher (</a:t>
            </a:r>
            <a:r>
              <a:rPr lang="en-US" altLang="en-US" i="1" dirty="0" smtClean="0"/>
              <a:t>continued</a:t>
            </a:r>
            <a:r>
              <a:rPr lang="en-US" altLang="en-US" dirty="0" smtClean="0"/>
              <a:t>)</a:t>
            </a:r>
          </a:p>
        </p:txBody>
      </p:sp>
      <p:sp>
        <p:nvSpPr>
          <p:cNvPr id="19459" name="Content Placeholder 2"/>
          <p:cNvSpPr>
            <a:spLocks noGrp="1"/>
          </p:cNvSpPr>
          <p:nvPr>
            <p:ph idx="1"/>
          </p:nvPr>
        </p:nvSpPr>
        <p:spPr/>
        <p:txBody>
          <a:bodyPr/>
          <a:lstStyle/>
          <a:p>
            <a:r>
              <a:rPr lang="en-US" altLang="en-US" dirty="0" smtClean="0"/>
              <a:t>Characteristics of the Vigenère cipher system and systems like it:</a:t>
            </a:r>
          </a:p>
          <a:p>
            <a:pPr lvl="1"/>
            <a:r>
              <a:rPr lang="en-US" altLang="en-US" dirty="0" smtClean="0"/>
              <a:t>The algorithms are rather simple.</a:t>
            </a:r>
          </a:p>
          <a:p>
            <a:pPr lvl="1"/>
            <a:r>
              <a:rPr lang="en-US" altLang="en-US" dirty="0" smtClean="0"/>
              <a:t>The key is rather complex, with the best keys comprising very long and very random data.</a:t>
            </a:r>
          </a:p>
          <a:p>
            <a:r>
              <a:rPr lang="en-US" altLang="en-US" dirty="0" smtClean="0"/>
              <a:t>There are systems </a:t>
            </a:r>
            <a:r>
              <a:rPr lang="en-US" dirty="0" smtClean="0"/>
              <a:t>to </a:t>
            </a:r>
            <a:r>
              <a:rPr lang="en-US" dirty="0"/>
              <a:t>create cryptographic random </a:t>
            </a:r>
            <a:r>
              <a:rPr lang="en-US" dirty="0" smtClean="0"/>
              <a:t>numbers.</a:t>
            </a:r>
          </a:p>
          <a:p>
            <a:pPr lvl="1"/>
            <a:r>
              <a:rPr lang="en-US" altLang="en-US" dirty="0" smtClean="0"/>
              <a:t>Level of </a:t>
            </a:r>
            <a:r>
              <a:rPr lang="en-US" altLang="en-US" dirty="0"/>
              <a:t>complexity of the system is dependent upon the level of pure randomness </a:t>
            </a:r>
            <a:r>
              <a:rPr lang="en-US" altLang="en-US" dirty="0" smtClean="0"/>
              <a:t>needed.</a:t>
            </a:r>
            <a:endParaRPr lang="en-US" altLang="en-US" dirty="0"/>
          </a:p>
        </p:txBody>
      </p:sp>
    </p:spTree>
    <p:extLst>
      <p:ext uri="{BB962C8B-B14F-4D97-AF65-F5344CB8AC3E}">
        <p14:creationId xmlns:p14="http://schemas.microsoft.com/office/powerpoint/2010/main" val="20826719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p:cNvSpPr>
            <a:spLocks noGrp="1"/>
          </p:cNvSpPr>
          <p:nvPr>
            <p:ph type="title"/>
          </p:nvPr>
        </p:nvSpPr>
        <p:spPr/>
        <p:txBody>
          <a:bodyPr/>
          <a:lstStyle/>
          <a:p>
            <a:r>
              <a:rPr lang="en-US" altLang="en-US" dirty="0" smtClean="0"/>
              <a:t>One-Time Pad</a:t>
            </a:r>
          </a:p>
        </p:txBody>
      </p:sp>
      <p:sp>
        <p:nvSpPr>
          <p:cNvPr id="21507" name="Content Placeholder 2"/>
          <p:cNvSpPr>
            <a:spLocks noGrp="1"/>
          </p:cNvSpPr>
          <p:nvPr>
            <p:ph idx="1"/>
          </p:nvPr>
        </p:nvSpPr>
        <p:spPr/>
        <p:txBody>
          <a:bodyPr/>
          <a:lstStyle/>
          <a:p>
            <a:r>
              <a:rPr lang="en-US" altLang="en-US" dirty="0" smtClean="0"/>
              <a:t>Theoretically perfect and unbreakable</a:t>
            </a:r>
          </a:p>
          <a:p>
            <a:r>
              <a:rPr lang="en-US" dirty="0" smtClean="0"/>
              <a:t>Key the </a:t>
            </a:r>
            <a:r>
              <a:rPr lang="en-US" dirty="0"/>
              <a:t>same size or larger than the material being </a:t>
            </a:r>
            <a:r>
              <a:rPr lang="en-US" dirty="0" smtClean="0"/>
              <a:t>encrypted</a:t>
            </a:r>
          </a:p>
          <a:p>
            <a:r>
              <a:rPr lang="en-US" dirty="0" smtClean="0"/>
              <a:t>Plaintext XOR’ed </a:t>
            </a:r>
            <a:r>
              <a:rPr lang="en-US" dirty="0"/>
              <a:t>against the key </a:t>
            </a:r>
            <a:r>
              <a:rPr lang="en-US" dirty="0" smtClean="0"/>
              <a:t>to produce </a:t>
            </a:r>
            <a:r>
              <a:rPr lang="en-US" dirty="0"/>
              <a:t>the </a:t>
            </a:r>
            <a:r>
              <a:rPr lang="en-US" dirty="0" smtClean="0"/>
              <a:t>ciphertext</a:t>
            </a:r>
          </a:p>
          <a:p>
            <a:r>
              <a:rPr lang="en-US" dirty="0" smtClean="0"/>
              <a:t>“Perfect” characteristic due to the </a:t>
            </a:r>
            <a:r>
              <a:rPr lang="en-US" dirty="0"/>
              <a:t>size of the </a:t>
            </a:r>
            <a:r>
              <a:rPr lang="en-US" dirty="0" smtClean="0"/>
              <a:t>key</a:t>
            </a:r>
            <a:endParaRPr lang="en-US" altLang="en-US" dirty="0" smtClean="0"/>
          </a:p>
        </p:txBody>
      </p:sp>
    </p:spTree>
    <p:extLst>
      <p:ext uri="{BB962C8B-B14F-4D97-AF65-F5344CB8AC3E}">
        <p14:creationId xmlns:p14="http://schemas.microsoft.com/office/powerpoint/2010/main" val="115076763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a:t>
            </a:r>
            <a:endParaRPr lang="en-US" dirty="0"/>
          </a:p>
        </p:txBody>
      </p:sp>
      <p:sp>
        <p:nvSpPr>
          <p:cNvPr id="3" name="Content Placeholder 2"/>
          <p:cNvSpPr>
            <a:spLocks noGrp="1"/>
          </p:cNvSpPr>
          <p:nvPr>
            <p:ph idx="1"/>
          </p:nvPr>
        </p:nvSpPr>
        <p:spPr/>
        <p:txBody>
          <a:bodyPr/>
          <a:lstStyle/>
          <a:p>
            <a:r>
              <a:rPr lang="en-US" b="1" dirty="0" smtClean="0"/>
              <a:t>Algorithm</a:t>
            </a:r>
            <a:r>
              <a:rPr lang="en-US" dirty="0" smtClean="0"/>
              <a:t> – a </a:t>
            </a:r>
            <a:r>
              <a:rPr lang="en-US" dirty="0"/>
              <a:t>step-by-step, recursive computational procedure for solving a problem in a finite number of </a:t>
            </a:r>
            <a:r>
              <a:rPr lang="en-US" dirty="0" smtClean="0"/>
              <a:t>steps</a:t>
            </a:r>
          </a:p>
          <a:p>
            <a:r>
              <a:rPr lang="en-US" dirty="0" smtClean="0"/>
              <a:t>Cryptographic algorithm—commonly </a:t>
            </a:r>
            <a:r>
              <a:rPr lang="en-US" dirty="0"/>
              <a:t>called the </a:t>
            </a:r>
            <a:r>
              <a:rPr lang="en-US" i="1" dirty="0"/>
              <a:t>encryption algorithm </a:t>
            </a:r>
            <a:r>
              <a:rPr lang="en-US" dirty="0"/>
              <a:t>or </a:t>
            </a:r>
            <a:r>
              <a:rPr lang="en-US" i="1" dirty="0" smtClean="0"/>
              <a:t>cipher</a:t>
            </a:r>
            <a:r>
              <a:rPr lang="en-US" dirty="0" smtClean="0"/>
              <a:t>—mathematical </a:t>
            </a:r>
            <a:r>
              <a:rPr lang="en-US" dirty="0"/>
              <a:t>steps for encrypting and decrypting information </a:t>
            </a:r>
          </a:p>
        </p:txBody>
      </p:sp>
    </p:spTree>
    <p:extLst>
      <p:ext uri="{BB962C8B-B14F-4D97-AF65-F5344CB8AC3E}">
        <p14:creationId xmlns:p14="http://schemas.microsoft.com/office/powerpoint/2010/main" val="1407689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Algorithms (</a:t>
            </a:r>
            <a:r>
              <a:rPr lang="en-US" i="1" dirty="0" smtClean="0"/>
              <a:t>continued</a:t>
            </a:r>
            <a:r>
              <a:rPr lang="en-US" dirty="0" smtClean="0"/>
              <a:t>)</a:t>
            </a:r>
            <a:endParaRPr lang="en-US" dirty="0"/>
          </a:p>
        </p:txBody>
      </p:sp>
      <p:sp>
        <p:nvSpPr>
          <p:cNvPr id="3" name="Content Placeholder 2"/>
          <p:cNvSpPr>
            <a:spLocks noGrp="1"/>
          </p:cNvSpPr>
          <p:nvPr>
            <p:ph idx="1"/>
          </p:nvPr>
        </p:nvSpPr>
        <p:spPr/>
        <p:txBody>
          <a:bodyPr/>
          <a:lstStyle/>
          <a:p>
            <a:r>
              <a:rPr lang="en-US" dirty="0" smtClean="0"/>
              <a:t>Three </a:t>
            </a:r>
            <a:r>
              <a:rPr lang="en-US" dirty="0"/>
              <a:t>types of </a:t>
            </a:r>
            <a:r>
              <a:rPr lang="en-US" dirty="0" smtClean="0"/>
              <a:t>commonly used encryption algorithms</a:t>
            </a:r>
          </a:p>
          <a:p>
            <a:pPr lvl="1"/>
            <a:r>
              <a:rPr lang="en-US" dirty="0"/>
              <a:t>Hashing </a:t>
            </a:r>
            <a:r>
              <a:rPr lang="en-US" dirty="0" smtClean="0"/>
              <a:t>takes </a:t>
            </a:r>
            <a:r>
              <a:rPr lang="en-US" dirty="0"/>
              <a:t>an input and mathematically reduces it to a unique number known as a hash, which is not </a:t>
            </a:r>
            <a:r>
              <a:rPr lang="en-US" dirty="0" smtClean="0"/>
              <a:t>reversible.</a:t>
            </a:r>
            <a:endParaRPr lang="en-US" dirty="0"/>
          </a:p>
          <a:p>
            <a:pPr lvl="1"/>
            <a:r>
              <a:rPr lang="en-US" dirty="0"/>
              <a:t>Symmetric </a:t>
            </a:r>
            <a:r>
              <a:rPr lang="en-US" dirty="0" smtClean="0"/>
              <a:t>algorithms (or </a:t>
            </a:r>
            <a:r>
              <a:rPr lang="en-US" dirty="0"/>
              <a:t>shared secret algorithms) </a:t>
            </a:r>
            <a:r>
              <a:rPr lang="en-US" dirty="0" smtClean="0"/>
              <a:t>use the </a:t>
            </a:r>
            <a:r>
              <a:rPr lang="en-US" dirty="0"/>
              <a:t>same key is used for encryption and </a:t>
            </a:r>
            <a:r>
              <a:rPr lang="en-US" dirty="0" smtClean="0"/>
              <a:t>decryption.</a:t>
            </a:r>
            <a:endParaRPr lang="en-US" dirty="0"/>
          </a:p>
          <a:p>
            <a:pPr lvl="1"/>
            <a:r>
              <a:rPr lang="en-US" dirty="0"/>
              <a:t>Asymmetric algorithms employ employing two keys, a public key and a private key, making up what is </a:t>
            </a:r>
            <a:r>
              <a:rPr lang="en-US" dirty="0" smtClean="0"/>
              <a:t>known as a </a:t>
            </a:r>
            <a:r>
              <a:rPr lang="en-US" i="1" dirty="0" smtClean="0"/>
              <a:t>key pair</a:t>
            </a:r>
            <a:r>
              <a:rPr lang="en-US" dirty="0" smtClean="0"/>
              <a:t>.</a:t>
            </a:r>
            <a:endParaRPr lang="en-US" i="1" dirty="0"/>
          </a:p>
        </p:txBody>
      </p:sp>
    </p:spTree>
    <p:extLst>
      <p:ext uri="{BB962C8B-B14F-4D97-AF65-F5344CB8AC3E}">
        <p14:creationId xmlns:p14="http://schemas.microsoft.com/office/powerpoint/2010/main" val="3342038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800600"/>
            <a:ext cx="7924800" cy="457200"/>
          </a:xfrm>
        </p:spPr>
        <p:txBody>
          <a:bodyPr/>
          <a:lstStyle/>
          <a:p>
            <a:r>
              <a:rPr lang="en-US" dirty="0" smtClean="0"/>
              <a:t>Encryption and decryption process</a:t>
            </a:r>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2209800"/>
            <a:ext cx="7154577" cy="2362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2472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Algorithms (</a:t>
            </a:r>
            <a:r>
              <a:rPr lang="en-US" altLang="en-US" i="1" dirty="0" smtClean="0"/>
              <a:t>continued</a:t>
            </a:r>
            <a:r>
              <a:rPr lang="en-US" altLang="en-US" dirty="0" smtClean="0"/>
              <a:t>)</a:t>
            </a:r>
          </a:p>
        </p:txBody>
      </p:sp>
      <p:sp>
        <p:nvSpPr>
          <p:cNvPr id="24579" name="Content Placeholder 2"/>
          <p:cNvSpPr>
            <a:spLocks noGrp="1"/>
          </p:cNvSpPr>
          <p:nvPr>
            <p:ph idx="1"/>
          </p:nvPr>
        </p:nvSpPr>
        <p:spPr/>
        <p:txBody>
          <a:bodyPr/>
          <a:lstStyle/>
          <a:p>
            <a:r>
              <a:rPr lang="en-US" altLang="en-US" dirty="0" smtClean="0"/>
              <a:t>The best algorithms are always public algorithms.</a:t>
            </a:r>
          </a:p>
          <a:p>
            <a:r>
              <a:rPr lang="en-US" altLang="en-US" dirty="0" smtClean="0"/>
              <a:t>They are peer reviewed by other cryptographic and mathematical experts. </a:t>
            </a:r>
          </a:p>
          <a:p>
            <a:r>
              <a:rPr lang="en-US" altLang="en-US" dirty="0" smtClean="0"/>
              <a:t>Publication is important.</a:t>
            </a:r>
          </a:p>
          <a:p>
            <a:pPr lvl="1"/>
            <a:r>
              <a:rPr lang="en-US" altLang="en-US" dirty="0" smtClean="0"/>
              <a:t>Any flaws in the system revealed by others before actual system used</a:t>
            </a:r>
          </a:p>
          <a:p>
            <a:r>
              <a:rPr lang="en-US" altLang="en-US" dirty="0" smtClean="0"/>
              <a:t>A system that maintains its security after public testing can be reasonably trusted to be secure. </a:t>
            </a:r>
          </a:p>
          <a:p>
            <a:pPr lvl="1"/>
            <a:r>
              <a:rPr lang="en-US" altLang="en-US" dirty="0" smtClean="0"/>
              <a:t>More secure due to reliance on the </a:t>
            </a:r>
            <a:r>
              <a:rPr lang="en-US" altLang="en-US" i="1" dirty="0" smtClean="0"/>
              <a:t>encryption key</a:t>
            </a:r>
            <a:r>
              <a:rPr lang="en-US" altLang="en-US" dirty="0" smtClean="0"/>
              <a:t> to provide security, not the algorithm itself</a:t>
            </a:r>
          </a:p>
        </p:txBody>
      </p:sp>
    </p:spTree>
    <p:extLst>
      <p:ext uri="{BB962C8B-B14F-4D97-AF65-F5344CB8AC3E}">
        <p14:creationId xmlns:p14="http://schemas.microsoft.com/office/powerpoint/2010/main" val="37039445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104900"/>
            <a:ext cx="8229600" cy="647700"/>
          </a:xfrm>
        </p:spPr>
        <p:txBody>
          <a:bodyPr/>
          <a:lstStyle/>
          <a:p>
            <a:r>
              <a:rPr lang="en-AU" dirty="0" smtClean="0"/>
              <a:t>Module 4 Learning Resources</a:t>
            </a:r>
            <a:endParaRPr lang="en-AU" dirty="0"/>
          </a:p>
        </p:txBody>
      </p:sp>
      <p:sp>
        <p:nvSpPr>
          <p:cNvPr id="3" name="Content Placeholder 2"/>
          <p:cNvSpPr>
            <a:spLocks noGrp="1"/>
          </p:cNvSpPr>
          <p:nvPr>
            <p:ph idx="1"/>
          </p:nvPr>
        </p:nvSpPr>
        <p:spPr/>
        <p:txBody>
          <a:bodyPr/>
          <a:lstStyle/>
          <a:p>
            <a:r>
              <a:rPr lang="en-AU" sz="3200" dirty="0" smtClean="0"/>
              <a:t>Conklin </a:t>
            </a:r>
            <a:r>
              <a:rPr lang="en-AU" sz="3200" dirty="0"/>
              <a:t>et al. 2016, Principles of computer security: CompTIA Security+, </a:t>
            </a:r>
            <a:r>
              <a:rPr lang="en-AU" sz="3200" dirty="0" smtClean="0"/>
              <a:t>4th </a:t>
            </a:r>
            <a:r>
              <a:rPr lang="en-AU" sz="3200" dirty="0" err="1"/>
              <a:t>edn</a:t>
            </a:r>
            <a:r>
              <a:rPr lang="en-AU" sz="3200" dirty="0"/>
              <a:t>. </a:t>
            </a:r>
            <a:endParaRPr lang="en-AU" sz="3200" dirty="0" smtClean="0"/>
          </a:p>
          <a:p>
            <a:r>
              <a:rPr lang="en-AU" sz="3200" dirty="0" smtClean="0"/>
              <a:t>The </a:t>
            </a:r>
            <a:r>
              <a:rPr lang="en-AU" sz="3200" dirty="0"/>
              <a:t>readings from the text for this section are ‘Chapter 5 – Cryptography’ pp. 90-127 and ‘Chapter 6 Public key infrastructure’, pp. 128-165. </a:t>
            </a:r>
            <a:endParaRPr lang="en-AU" sz="3200" dirty="0" smtClean="0"/>
          </a:p>
        </p:txBody>
      </p:sp>
    </p:spTree>
    <p:extLst>
      <p:ext uri="{BB962C8B-B14F-4D97-AF65-F5344CB8AC3E}">
        <p14:creationId xmlns:p14="http://schemas.microsoft.com/office/powerpoint/2010/main" val="19819201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altLang="en-US" dirty="0" smtClean="0"/>
              <a:t>Algorithms (</a:t>
            </a:r>
            <a:r>
              <a:rPr lang="en-US" altLang="en-US" i="1" dirty="0" smtClean="0"/>
              <a:t>continued</a:t>
            </a:r>
            <a:r>
              <a:rPr lang="en-US" altLang="en-US" dirty="0" smtClean="0"/>
              <a:t>)</a:t>
            </a:r>
          </a:p>
        </p:txBody>
      </p:sp>
      <p:sp>
        <p:nvSpPr>
          <p:cNvPr id="24579" name="Content Placeholder 2"/>
          <p:cNvSpPr>
            <a:spLocks noGrp="1"/>
          </p:cNvSpPr>
          <p:nvPr>
            <p:ph idx="1"/>
          </p:nvPr>
        </p:nvSpPr>
        <p:spPr/>
        <p:txBody>
          <a:bodyPr/>
          <a:lstStyle/>
          <a:p>
            <a:pPr algn="just"/>
            <a:r>
              <a:rPr lang="en-US" dirty="0"/>
              <a:t>A </a:t>
            </a:r>
            <a:r>
              <a:rPr lang="en-US" b="1" dirty="0"/>
              <a:t>key</a:t>
            </a:r>
            <a:r>
              <a:rPr lang="en-US" dirty="0"/>
              <a:t> is a special piece of data used in both the encryption and decryption </a:t>
            </a:r>
            <a:r>
              <a:rPr lang="en-US" dirty="0" smtClean="0"/>
              <a:t>processes</a:t>
            </a:r>
          </a:p>
          <a:p>
            <a:pPr lvl="1"/>
            <a:r>
              <a:rPr lang="en-US" dirty="0" smtClean="0"/>
              <a:t>Algorithms the </a:t>
            </a:r>
            <a:r>
              <a:rPr lang="en-US" dirty="0"/>
              <a:t>same in every </a:t>
            </a:r>
            <a:r>
              <a:rPr lang="en-US" dirty="0" smtClean="0"/>
              <a:t>implementation; a different key used in each situation</a:t>
            </a:r>
          </a:p>
          <a:p>
            <a:r>
              <a:rPr lang="en-US" dirty="0" smtClean="0"/>
              <a:t>Most </a:t>
            </a:r>
            <a:r>
              <a:rPr lang="en-US" dirty="0"/>
              <a:t>current algorithms are listed with their key size in bits. </a:t>
            </a:r>
            <a:endParaRPr lang="en-US" dirty="0" smtClean="0"/>
          </a:p>
          <a:p>
            <a:pPr lvl="1"/>
            <a:r>
              <a:rPr lang="en-US" dirty="0" smtClean="0"/>
              <a:t>Greater </a:t>
            </a:r>
            <a:r>
              <a:rPr lang="en-US" dirty="0"/>
              <a:t>number of bits </a:t>
            </a:r>
            <a:r>
              <a:rPr lang="en-US" dirty="0" smtClean="0"/>
              <a:t>a </a:t>
            </a:r>
            <a:r>
              <a:rPr lang="en-US" dirty="0"/>
              <a:t>more secure </a:t>
            </a:r>
            <a:r>
              <a:rPr lang="en-US" dirty="0" smtClean="0"/>
              <a:t>system</a:t>
            </a:r>
            <a:endParaRPr lang="en-US" altLang="en-US" dirty="0"/>
          </a:p>
        </p:txBody>
      </p:sp>
    </p:spTree>
    <p:extLst>
      <p:ext uri="{BB962C8B-B14F-4D97-AF65-F5344CB8AC3E}">
        <p14:creationId xmlns:p14="http://schemas.microsoft.com/office/powerpoint/2010/main" val="311397028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p:cNvSpPr>
            <a:spLocks noGrp="1"/>
          </p:cNvSpPr>
          <p:nvPr>
            <p:ph sz="quarter" idx="13"/>
          </p:nvPr>
        </p:nvSpPr>
        <p:spPr>
          <a:xfrm>
            <a:off x="1295400" y="5334000"/>
            <a:ext cx="6553200" cy="457200"/>
          </a:xfrm>
        </p:spPr>
        <p:txBody>
          <a:bodyPr/>
          <a:lstStyle/>
          <a:p>
            <a:pPr algn="l"/>
            <a:r>
              <a:rPr lang="en-US" dirty="0"/>
              <a:t>Figure </a:t>
            </a:r>
            <a:r>
              <a:rPr lang="en-US" dirty="0" smtClean="0"/>
              <a:t>5.4 </a:t>
            </a:r>
            <a:r>
              <a:rPr lang="en-US" altLang="en-US" dirty="0" smtClean="0"/>
              <a:t>While everyone knows how to use a knob to open a door, without the key to unlock the knob, that knowledge is useless.</a:t>
            </a:r>
          </a:p>
        </p:txBody>
      </p:sp>
      <p:pic>
        <p:nvPicPr>
          <p:cNvPr id="25604" name="Picture 3" descr="F05-03.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62200" y="1905000"/>
            <a:ext cx="4343400" cy="3257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40207821"/>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smtClean="0"/>
              <a:t>Key Management</a:t>
            </a:r>
          </a:p>
        </p:txBody>
      </p:sp>
      <p:sp>
        <p:nvSpPr>
          <p:cNvPr id="43011" name="Content Placeholder 2"/>
          <p:cNvSpPr>
            <a:spLocks noGrp="1"/>
          </p:cNvSpPr>
          <p:nvPr>
            <p:ph idx="1"/>
          </p:nvPr>
        </p:nvSpPr>
        <p:spPr/>
        <p:txBody>
          <a:bodyPr/>
          <a:lstStyle/>
          <a:p>
            <a:r>
              <a:rPr lang="en-US" altLang="en-US" dirty="0" smtClean="0"/>
              <a:t>Security of the algorithms relies on the key; </a:t>
            </a:r>
            <a:r>
              <a:rPr lang="en-US" altLang="en-US" b="1" dirty="0" smtClean="0"/>
              <a:t>key management </a:t>
            </a:r>
            <a:r>
              <a:rPr lang="en-US" altLang="en-US" dirty="0" smtClean="0"/>
              <a:t>is of critical concern.</a:t>
            </a:r>
          </a:p>
          <a:p>
            <a:r>
              <a:rPr lang="en-US" altLang="en-US" dirty="0" smtClean="0"/>
              <a:t>Key management includes anything having to do with the exchange, storage, safeguarding, and revocation of keys.</a:t>
            </a:r>
          </a:p>
          <a:p>
            <a:pPr lvl="1"/>
            <a:r>
              <a:rPr lang="en-US" altLang="en-US" dirty="0" smtClean="0"/>
              <a:t>Most commonly associated with asymmetric encryption</a:t>
            </a:r>
          </a:p>
          <a:p>
            <a:r>
              <a:rPr lang="en-US" altLang="en-US" dirty="0"/>
              <a:t>A key must be current and verified. </a:t>
            </a:r>
          </a:p>
          <a:p>
            <a:pPr lvl="1"/>
            <a:r>
              <a:rPr lang="en-US" altLang="en-US" dirty="0"/>
              <a:t>An old or compromised key requires a method to verify that the key has been revoked</a:t>
            </a:r>
            <a:r>
              <a:rPr lang="en-US" altLang="en-US" dirty="0" smtClean="0"/>
              <a:t>.</a:t>
            </a:r>
          </a:p>
        </p:txBody>
      </p:sp>
    </p:spTree>
    <p:extLst>
      <p:ext uri="{BB962C8B-B14F-4D97-AF65-F5344CB8AC3E}">
        <p14:creationId xmlns:p14="http://schemas.microsoft.com/office/powerpoint/2010/main" val="2571598103"/>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altLang="en-US" dirty="0" smtClean="0"/>
              <a:t>Key Management (</a:t>
            </a:r>
            <a:r>
              <a:rPr lang="en-US" altLang="en-US" i="1" dirty="0" smtClean="0"/>
              <a:t>continued</a:t>
            </a:r>
            <a:r>
              <a:rPr lang="en-US" altLang="en-US" dirty="0" smtClean="0"/>
              <a:t>)</a:t>
            </a:r>
          </a:p>
        </p:txBody>
      </p:sp>
      <p:sp>
        <p:nvSpPr>
          <p:cNvPr id="43011" name="Content Placeholder 2"/>
          <p:cNvSpPr>
            <a:spLocks noGrp="1"/>
          </p:cNvSpPr>
          <p:nvPr>
            <p:ph idx="1"/>
          </p:nvPr>
        </p:nvSpPr>
        <p:spPr/>
        <p:txBody>
          <a:bodyPr/>
          <a:lstStyle/>
          <a:p>
            <a:r>
              <a:rPr lang="en-US" dirty="0" smtClean="0"/>
              <a:t>Key storage critical to confidentiality of the encrypted information</a:t>
            </a:r>
          </a:p>
          <a:p>
            <a:r>
              <a:rPr lang="en-US" dirty="0" smtClean="0"/>
              <a:t>Approaches </a:t>
            </a:r>
            <a:r>
              <a:rPr lang="en-US" dirty="0"/>
              <a:t>to secure storage of </a:t>
            </a:r>
            <a:r>
              <a:rPr lang="en-US" dirty="0" smtClean="0"/>
              <a:t>keys</a:t>
            </a:r>
          </a:p>
          <a:p>
            <a:pPr lvl="1"/>
            <a:r>
              <a:rPr lang="en-US" dirty="0" smtClean="0"/>
              <a:t>USB </a:t>
            </a:r>
            <a:r>
              <a:rPr lang="en-US" dirty="0"/>
              <a:t>flash drive or smart </a:t>
            </a:r>
            <a:r>
              <a:rPr lang="en-US" dirty="0" smtClean="0"/>
              <a:t>card</a:t>
            </a:r>
            <a:endParaRPr lang="en-US" altLang="en-US" dirty="0" smtClean="0"/>
          </a:p>
          <a:p>
            <a:pPr lvl="1"/>
            <a:r>
              <a:rPr lang="en-US" altLang="en-US" dirty="0" smtClean="0"/>
              <a:t>Trusted Platform Module (TPM) </a:t>
            </a:r>
            <a:r>
              <a:rPr lang="en-US" dirty="0"/>
              <a:t>–</a:t>
            </a:r>
            <a:r>
              <a:rPr lang="en-US" altLang="en-US" dirty="0" smtClean="0"/>
              <a:t> hardware-based key storage location</a:t>
            </a:r>
          </a:p>
        </p:txBody>
      </p:sp>
    </p:spTree>
    <p:extLst>
      <p:ext uri="{BB962C8B-B14F-4D97-AF65-F5344CB8AC3E}">
        <p14:creationId xmlns:p14="http://schemas.microsoft.com/office/powerpoint/2010/main" val="7609571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Random Numbers</a:t>
            </a:r>
            <a:endParaRPr lang="en-US" dirty="0"/>
          </a:p>
        </p:txBody>
      </p:sp>
      <p:sp>
        <p:nvSpPr>
          <p:cNvPr id="3" name="Content Placeholder 2"/>
          <p:cNvSpPr>
            <a:spLocks noGrp="1"/>
          </p:cNvSpPr>
          <p:nvPr>
            <p:ph idx="1"/>
          </p:nvPr>
        </p:nvSpPr>
        <p:spPr/>
        <p:txBody>
          <a:bodyPr/>
          <a:lstStyle/>
          <a:p>
            <a:r>
              <a:rPr lang="en-US" dirty="0" smtClean="0"/>
              <a:t>Software libraries have pseudo-random generators.</a:t>
            </a:r>
          </a:p>
          <a:p>
            <a:pPr lvl="1"/>
            <a:r>
              <a:rPr lang="en-US" dirty="0" smtClean="0"/>
              <a:t>Series of numbers produced appear statistically random.</a:t>
            </a:r>
          </a:p>
          <a:p>
            <a:pPr lvl="1"/>
            <a:r>
              <a:rPr lang="en-US" dirty="0" smtClean="0"/>
              <a:t>These generators are deterministic – inappropriate for use in cryptographic situations.</a:t>
            </a:r>
          </a:p>
          <a:p>
            <a:r>
              <a:rPr lang="en-US" dirty="0" smtClean="0"/>
              <a:t>Entropy is the level </a:t>
            </a:r>
            <a:r>
              <a:rPr lang="en-US" dirty="0"/>
              <a:t>or amount of </a:t>
            </a:r>
            <a:r>
              <a:rPr lang="en-US" dirty="0" smtClean="0"/>
              <a:t>randomness.</a:t>
            </a:r>
          </a:p>
          <a:p>
            <a:pPr lvl="1"/>
            <a:r>
              <a:rPr lang="en-US" dirty="0"/>
              <a:t>Perfect entropy equates to complete </a:t>
            </a:r>
            <a:r>
              <a:rPr lang="en-US" dirty="0" smtClean="0"/>
              <a:t>randomness.</a:t>
            </a:r>
          </a:p>
          <a:p>
            <a:pPr lvl="1"/>
            <a:r>
              <a:rPr lang="en-US" dirty="0"/>
              <a:t>The level of complexity of the system is dependent upon the level of pure randomness </a:t>
            </a:r>
            <a:r>
              <a:rPr lang="en-US" dirty="0" smtClean="0"/>
              <a:t>needed.</a:t>
            </a:r>
            <a:endParaRPr lang="en-US" dirty="0"/>
          </a:p>
        </p:txBody>
      </p:sp>
    </p:spTree>
    <p:extLst>
      <p:ext uri="{BB962C8B-B14F-4D97-AF65-F5344CB8AC3E}">
        <p14:creationId xmlns:p14="http://schemas.microsoft.com/office/powerpoint/2010/main" val="84017240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4 Cryptography and Public Key Infrastructure – Part 2</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410656628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altLang="en-US" dirty="0" smtClean="0"/>
              <a:t>Hashing Functions</a:t>
            </a:r>
          </a:p>
        </p:txBody>
      </p:sp>
      <p:sp>
        <p:nvSpPr>
          <p:cNvPr id="27651" name="Content Placeholder 2"/>
          <p:cNvSpPr>
            <a:spLocks noGrp="1"/>
          </p:cNvSpPr>
          <p:nvPr>
            <p:ph idx="1"/>
          </p:nvPr>
        </p:nvSpPr>
        <p:spPr/>
        <p:txBody>
          <a:bodyPr/>
          <a:lstStyle/>
          <a:p>
            <a:r>
              <a:rPr lang="en-US" altLang="en-US" dirty="0" smtClean="0"/>
              <a:t>Hashing functions are commonly used encryption methods. </a:t>
            </a:r>
          </a:p>
          <a:p>
            <a:r>
              <a:rPr lang="en-US" altLang="en-US" dirty="0" smtClean="0"/>
              <a:t>A </a:t>
            </a:r>
            <a:r>
              <a:rPr lang="en-US" altLang="en-US" i="1" dirty="0" smtClean="0"/>
              <a:t>hashing function </a:t>
            </a:r>
            <a:r>
              <a:rPr lang="en-US" altLang="en-US" dirty="0" smtClean="0"/>
              <a:t>or </a:t>
            </a:r>
            <a:r>
              <a:rPr lang="en-US" altLang="en-US" i="1" dirty="0" smtClean="0"/>
              <a:t>hash function </a:t>
            </a:r>
            <a:r>
              <a:rPr lang="en-US" altLang="en-US" dirty="0" smtClean="0"/>
              <a:t>is a special mathematical function that performs a </a:t>
            </a:r>
            <a:r>
              <a:rPr lang="en-US" altLang="en-US" i="1" dirty="0" smtClean="0"/>
              <a:t>one-way function</a:t>
            </a:r>
            <a:r>
              <a:rPr lang="en-US" altLang="en-US" dirty="0" smtClean="0"/>
              <a:t>.</a:t>
            </a:r>
          </a:p>
          <a:p>
            <a:pPr lvl="1"/>
            <a:r>
              <a:rPr lang="en-US" altLang="en-US" dirty="0" smtClean="0"/>
              <a:t>Once the algorithm is processed, there is no feasible way to use the ciphertext to retrieve the plaintext.</a:t>
            </a:r>
          </a:p>
          <a:p>
            <a:r>
              <a:rPr lang="en-US" altLang="en-US" dirty="0" smtClean="0"/>
              <a:t>There is no feasible way to generate two different plaintexts that compute to the same </a:t>
            </a:r>
            <a:r>
              <a:rPr lang="en-US" altLang="en-US" b="1" dirty="0" smtClean="0"/>
              <a:t>hash</a:t>
            </a:r>
            <a:r>
              <a:rPr lang="en-US" altLang="en-US" dirty="0" smtClean="0"/>
              <a:t> value. </a:t>
            </a:r>
          </a:p>
        </p:txBody>
      </p:sp>
    </p:spTree>
    <p:extLst>
      <p:ext uri="{BB962C8B-B14F-4D97-AF65-F5344CB8AC3E}">
        <p14:creationId xmlns:p14="http://schemas.microsoft.com/office/powerpoint/2010/main" val="2898346973"/>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876800"/>
            <a:ext cx="7924800" cy="457200"/>
          </a:xfrm>
        </p:spPr>
        <p:txBody>
          <a:bodyPr/>
          <a:lstStyle/>
          <a:p>
            <a:r>
              <a:rPr lang="en-US" dirty="0" smtClean="0"/>
              <a:t>One-way nature </a:t>
            </a:r>
            <a:r>
              <a:rPr lang="en-US" dirty="0"/>
              <a:t>of </a:t>
            </a:r>
            <a:r>
              <a:rPr lang="en-US" dirty="0" smtClean="0"/>
              <a:t>hashing functions </a:t>
            </a:r>
            <a:endParaRPr 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600" y="2362200"/>
            <a:ext cx="7645400" cy="1866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135253220"/>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altLang="en-US" dirty="0" smtClean="0"/>
              <a:t>Hashing Functions (</a:t>
            </a:r>
            <a:r>
              <a:rPr lang="en-US" altLang="en-US" i="1" dirty="0" smtClean="0"/>
              <a:t>continued</a:t>
            </a:r>
            <a:r>
              <a:rPr lang="en-US" altLang="en-US" dirty="0" smtClean="0"/>
              <a:t>)</a:t>
            </a:r>
          </a:p>
        </p:txBody>
      </p:sp>
      <p:sp>
        <p:nvSpPr>
          <p:cNvPr id="29699" name="Content Placeholder 2"/>
          <p:cNvSpPr>
            <a:spLocks noGrp="1"/>
          </p:cNvSpPr>
          <p:nvPr>
            <p:ph idx="1"/>
          </p:nvPr>
        </p:nvSpPr>
        <p:spPr/>
        <p:txBody>
          <a:bodyPr/>
          <a:lstStyle/>
          <a:p>
            <a:r>
              <a:rPr lang="en-US" altLang="en-US" dirty="0" smtClean="0"/>
              <a:t>Hashing functions are used to:</a:t>
            </a:r>
          </a:p>
          <a:p>
            <a:pPr lvl="1"/>
            <a:r>
              <a:rPr lang="en-US" altLang="en-US" dirty="0" smtClean="0"/>
              <a:t>Store computer passwords </a:t>
            </a:r>
          </a:p>
          <a:p>
            <a:pPr lvl="1"/>
            <a:r>
              <a:rPr lang="en-US" altLang="en-US" dirty="0" smtClean="0"/>
              <a:t>Ensure message integrity</a:t>
            </a:r>
          </a:p>
          <a:p>
            <a:r>
              <a:rPr lang="en-US" altLang="en-US" dirty="0" smtClean="0"/>
              <a:t>Hashing produces a unique value that corresponds to the data entered.</a:t>
            </a:r>
          </a:p>
          <a:p>
            <a:pPr lvl="1"/>
            <a:r>
              <a:rPr lang="en-US" altLang="en-US" dirty="0" smtClean="0"/>
              <a:t>The hash value is also reproducible by anyone else running the same algorithm against the same data. </a:t>
            </a:r>
          </a:p>
        </p:txBody>
      </p:sp>
    </p:spTree>
    <p:extLst>
      <p:ext uri="{BB962C8B-B14F-4D97-AF65-F5344CB8AC3E}">
        <p14:creationId xmlns:p14="http://schemas.microsoft.com/office/powerpoint/2010/main" val="52138967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3276600"/>
            <a:ext cx="3886200" cy="3124200"/>
          </a:xfrm>
        </p:spPr>
        <p:txBody>
          <a:bodyPr/>
          <a:lstStyle/>
          <a:p>
            <a:pPr algn="l"/>
            <a:r>
              <a:rPr lang="en-US" dirty="0" smtClean="0"/>
              <a:t>Figure </a:t>
            </a:r>
            <a:r>
              <a:rPr lang="en-US" dirty="0"/>
              <a:t>5.5 There are several programs available that will accept an input and produce a hash value, letting you independently verify the </a:t>
            </a:r>
            <a:r>
              <a:rPr lang="en-US" dirty="0" smtClean="0"/>
              <a:t>integrity </a:t>
            </a:r>
            <a:r>
              <a:rPr lang="en-US" dirty="0"/>
              <a:t>of downloaded content. </a:t>
            </a:r>
            <a:endParaRPr lang="en-US" dirty="0" smtClean="0"/>
          </a:p>
          <a:p>
            <a:pPr algn="l"/>
            <a:r>
              <a:rPr lang="en-US" dirty="0"/>
              <a:t>Try </a:t>
            </a:r>
            <a:r>
              <a:rPr lang="en-US" dirty="0">
                <a:hlinkClick r:id="rId3"/>
              </a:rPr>
              <a:t>https://hashcalc.soft112.com</a:t>
            </a:r>
            <a:r>
              <a:rPr lang="en-US" dirty="0" smtClean="0">
                <a:hlinkClick r:id="rId3"/>
              </a:rPr>
              <a:t>/</a:t>
            </a:r>
            <a:endParaRPr lang="en-US" dirty="0" smtClean="0"/>
          </a:p>
          <a:p>
            <a:pPr algn="l"/>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371600"/>
            <a:ext cx="3628989" cy="479673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8724328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altLang="en-US" smtClean="0"/>
              <a:t>Key Terms</a:t>
            </a:r>
            <a:endParaRPr lang="en-US" dirty="0"/>
          </a:p>
        </p:txBody>
      </p:sp>
      <p:sp>
        <p:nvSpPr>
          <p:cNvPr id="8" name="Content Placeholder 7"/>
          <p:cNvSpPr>
            <a:spLocks noGrp="1"/>
          </p:cNvSpPr>
          <p:nvPr>
            <p:ph sz="half" idx="1"/>
          </p:nvPr>
        </p:nvSpPr>
        <p:spPr/>
        <p:txBody>
          <a:bodyPr/>
          <a:lstStyle/>
          <a:p>
            <a:r>
              <a:rPr lang="en-US" altLang="en-US" dirty="0" smtClean="0"/>
              <a:t>Algorithm </a:t>
            </a:r>
          </a:p>
          <a:p>
            <a:r>
              <a:rPr lang="en-US" altLang="en-US" dirty="0" smtClean="0"/>
              <a:t>Block cipher</a:t>
            </a:r>
          </a:p>
          <a:p>
            <a:r>
              <a:rPr lang="en-US" altLang="en-US" dirty="0" smtClean="0"/>
              <a:t>Ciphertext</a:t>
            </a:r>
          </a:p>
          <a:p>
            <a:r>
              <a:rPr lang="en-US" altLang="en-US" dirty="0" smtClean="0"/>
              <a:t>Collision attack</a:t>
            </a:r>
          </a:p>
          <a:p>
            <a:r>
              <a:rPr lang="en-US" altLang="en-US" dirty="0" smtClean="0"/>
              <a:t>Confusion</a:t>
            </a:r>
          </a:p>
          <a:p>
            <a:r>
              <a:rPr lang="en-US" altLang="en-US" dirty="0" smtClean="0"/>
              <a:t>Cryptanalysis</a:t>
            </a:r>
          </a:p>
          <a:p>
            <a:r>
              <a:rPr lang="en-US" altLang="en-US" dirty="0" smtClean="0"/>
              <a:t>Cryptography</a:t>
            </a:r>
          </a:p>
          <a:p>
            <a:r>
              <a:rPr lang="en-US" altLang="en-US" dirty="0" smtClean="0"/>
              <a:t>Differential cryptanalysis</a:t>
            </a:r>
            <a:endParaRPr lang="en-US" dirty="0"/>
          </a:p>
        </p:txBody>
      </p:sp>
      <p:sp>
        <p:nvSpPr>
          <p:cNvPr id="9" name="Content Placeholder 8"/>
          <p:cNvSpPr>
            <a:spLocks noGrp="1"/>
          </p:cNvSpPr>
          <p:nvPr>
            <p:ph sz="half" idx="2"/>
          </p:nvPr>
        </p:nvSpPr>
        <p:spPr/>
        <p:txBody>
          <a:bodyPr/>
          <a:lstStyle/>
          <a:p>
            <a:r>
              <a:rPr lang="en-US" altLang="en-US" smtClean="0"/>
              <a:t>Diffusion</a:t>
            </a:r>
          </a:p>
          <a:p>
            <a:r>
              <a:rPr lang="en-US" altLang="en-US" smtClean="0"/>
              <a:t>Digital rights management</a:t>
            </a:r>
          </a:p>
          <a:p>
            <a:r>
              <a:rPr lang="en-US" altLang="en-US" smtClean="0"/>
              <a:t>Digital signature</a:t>
            </a:r>
          </a:p>
          <a:p>
            <a:r>
              <a:rPr lang="en-US" altLang="en-US" smtClean="0"/>
              <a:t>Entropy</a:t>
            </a:r>
          </a:p>
          <a:p>
            <a:r>
              <a:rPr lang="en-US" altLang="en-US" smtClean="0"/>
              <a:t>Ephemeral keys</a:t>
            </a:r>
          </a:p>
          <a:p>
            <a:r>
              <a:rPr lang="en-US" altLang="en-US" smtClean="0"/>
              <a:t>Hash</a:t>
            </a:r>
          </a:p>
          <a:p>
            <a:r>
              <a:rPr lang="en-US" altLang="en-US" smtClean="0"/>
              <a:t>Key</a:t>
            </a:r>
            <a:endParaRPr lang="en-US" altLang="en-US" dirty="0" smtClean="0"/>
          </a:p>
        </p:txBody>
      </p:sp>
    </p:spTree>
    <p:extLst>
      <p:ext uri="{BB962C8B-B14F-4D97-AF65-F5344CB8AC3E}">
        <p14:creationId xmlns:p14="http://schemas.microsoft.com/office/powerpoint/2010/main" val="220313433"/>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altLang="en-US" dirty="0" smtClean="0"/>
              <a:t>Collision Attack</a:t>
            </a:r>
          </a:p>
        </p:txBody>
      </p:sp>
      <p:sp>
        <p:nvSpPr>
          <p:cNvPr id="30723" name="Content Placeholder 2"/>
          <p:cNvSpPr>
            <a:spLocks noGrp="1"/>
          </p:cNvSpPr>
          <p:nvPr>
            <p:ph idx="1"/>
          </p:nvPr>
        </p:nvSpPr>
        <p:spPr/>
        <p:txBody>
          <a:bodyPr/>
          <a:lstStyle/>
          <a:p>
            <a:r>
              <a:rPr lang="en-US" altLang="en-US" dirty="0" smtClean="0"/>
              <a:t>A collision attack compromises a hash algorithm.</a:t>
            </a:r>
          </a:p>
          <a:p>
            <a:pPr lvl="1"/>
            <a:r>
              <a:rPr lang="en-US" altLang="en-US" dirty="0" smtClean="0"/>
              <a:t>Occurs when an attacker finds two different messages that hash to the same value</a:t>
            </a:r>
          </a:p>
          <a:p>
            <a:pPr lvl="1"/>
            <a:r>
              <a:rPr lang="en-US" altLang="en-US" dirty="0" smtClean="0"/>
              <a:t>Very difficult and requires generating a separate algorithm that attempts to find a text that will hash to the same value of a known hash</a:t>
            </a:r>
          </a:p>
          <a:p>
            <a:pPr lvl="1"/>
            <a:r>
              <a:rPr lang="en-US" altLang="en-US" dirty="0" smtClean="0"/>
              <a:t>Must occur faster than a brute-force type attack</a:t>
            </a:r>
          </a:p>
          <a:p>
            <a:r>
              <a:rPr lang="en-US" altLang="en-US" dirty="0" smtClean="0"/>
              <a:t>Hash functions suffering from collisions lose integrity; user can be tricked into running malicious code. </a:t>
            </a:r>
          </a:p>
        </p:txBody>
      </p:sp>
    </p:spTree>
    <p:extLst>
      <p:ext uri="{BB962C8B-B14F-4D97-AF65-F5344CB8AC3E}">
        <p14:creationId xmlns:p14="http://schemas.microsoft.com/office/powerpoint/2010/main" val="282118809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Popular Hash Algorithms </a:t>
            </a:r>
            <a:endParaRPr lang="en-US" dirty="0"/>
          </a:p>
        </p:txBody>
      </p:sp>
      <p:sp>
        <p:nvSpPr>
          <p:cNvPr id="3" name="Content Placeholder 2"/>
          <p:cNvSpPr>
            <a:spLocks noGrp="1"/>
          </p:cNvSpPr>
          <p:nvPr>
            <p:ph idx="1"/>
          </p:nvPr>
        </p:nvSpPr>
        <p:spPr/>
        <p:txBody>
          <a:bodyPr/>
          <a:lstStyle/>
          <a:p>
            <a:r>
              <a:rPr lang="en-US" dirty="0" smtClean="0"/>
              <a:t>Secure </a:t>
            </a:r>
            <a:r>
              <a:rPr lang="en-US" dirty="0"/>
              <a:t>Hash Algorithm (SHA) </a:t>
            </a:r>
            <a:r>
              <a:rPr lang="en-US" dirty="0" smtClean="0"/>
              <a:t>series</a:t>
            </a:r>
          </a:p>
          <a:p>
            <a:r>
              <a:rPr lang="en-US" dirty="0" smtClean="0"/>
              <a:t>RIPEMD algorithms</a:t>
            </a:r>
          </a:p>
          <a:p>
            <a:r>
              <a:rPr lang="en-US" dirty="0" smtClean="0"/>
              <a:t>Message </a:t>
            </a:r>
            <a:r>
              <a:rPr lang="en-US" dirty="0"/>
              <a:t>Digest (MD) </a:t>
            </a:r>
            <a:r>
              <a:rPr lang="en-US" dirty="0" smtClean="0"/>
              <a:t>hash</a:t>
            </a:r>
          </a:p>
          <a:p>
            <a:pPr lvl="1"/>
            <a:r>
              <a:rPr lang="en-US" dirty="0" smtClean="0"/>
              <a:t>MD2</a:t>
            </a:r>
            <a:r>
              <a:rPr lang="en-US" dirty="0"/>
              <a:t>, MD4, MD5 </a:t>
            </a:r>
          </a:p>
        </p:txBody>
      </p:sp>
    </p:spTree>
    <p:extLst>
      <p:ext uri="{BB962C8B-B14F-4D97-AF65-F5344CB8AC3E}">
        <p14:creationId xmlns:p14="http://schemas.microsoft.com/office/powerpoint/2010/main" val="32620944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SHA</a:t>
            </a:r>
          </a:p>
        </p:txBody>
      </p:sp>
      <p:sp>
        <p:nvSpPr>
          <p:cNvPr id="31747" name="Content Placeholder 2"/>
          <p:cNvSpPr>
            <a:spLocks noGrp="1"/>
          </p:cNvSpPr>
          <p:nvPr>
            <p:ph idx="1"/>
          </p:nvPr>
        </p:nvSpPr>
        <p:spPr/>
        <p:txBody>
          <a:bodyPr/>
          <a:lstStyle/>
          <a:p>
            <a:r>
              <a:rPr lang="en-US" altLang="en-US" dirty="0" smtClean="0"/>
              <a:t>SHA stands for Secure Hash Algorithm.</a:t>
            </a:r>
          </a:p>
          <a:p>
            <a:pPr lvl="1"/>
            <a:r>
              <a:rPr lang="en-US" altLang="en-US" dirty="0" smtClean="0"/>
              <a:t>A set of four hash algorithms published by the National Institute of Standards and Technology (NIST) and the National Security Agency (NSA)</a:t>
            </a:r>
          </a:p>
          <a:p>
            <a:pPr lvl="2"/>
            <a:r>
              <a:rPr lang="en-US" altLang="en-US" dirty="0" smtClean="0"/>
              <a:t>Included in the SHA standard Federal Information Processing Standards (FIPS) 180-2 and 180-3</a:t>
            </a:r>
          </a:p>
        </p:txBody>
      </p:sp>
    </p:spTree>
    <p:extLst>
      <p:ext uri="{BB962C8B-B14F-4D97-AF65-F5344CB8AC3E}">
        <p14:creationId xmlns:p14="http://schemas.microsoft.com/office/powerpoint/2010/main" val="82096378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p:cNvSpPr>
            <a:spLocks noGrp="1"/>
          </p:cNvSpPr>
          <p:nvPr>
            <p:ph type="title"/>
          </p:nvPr>
        </p:nvSpPr>
        <p:spPr/>
        <p:txBody>
          <a:bodyPr/>
          <a:lstStyle/>
          <a:p>
            <a:r>
              <a:rPr lang="en-US" altLang="en-US" dirty="0" smtClean="0"/>
              <a:t>Individual Standards of SHA</a:t>
            </a:r>
          </a:p>
        </p:txBody>
      </p:sp>
      <p:sp>
        <p:nvSpPr>
          <p:cNvPr id="33795" name="Content Placeholder 2"/>
          <p:cNvSpPr>
            <a:spLocks noGrp="1"/>
          </p:cNvSpPr>
          <p:nvPr>
            <p:ph idx="1"/>
          </p:nvPr>
        </p:nvSpPr>
        <p:spPr/>
        <p:txBody>
          <a:bodyPr/>
          <a:lstStyle/>
          <a:p>
            <a:r>
              <a:rPr lang="en-US" altLang="en-US" dirty="0" smtClean="0"/>
              <a:t>SHA-1, SHA-256, SHA-384, SHA-512, SHA-3</a:t>
            </a:r>
          </a:p>
          <a:p>
            <a:r>
              <a:rPr lang="en-US" altLang="en-US" dirty="0" smtClean="0"/>
              <a:t>SHA-1 was one of the more secure hash functions.</a:t>
            </a:r>
          </a:p>
          <a:p>
            <a:pPr lvl="1"/>
            <a:r>
              <a:rPr lang="en-US" altLang="en-US" dirty="0" smtClean="0"/>
              <a:t>But it has been found to be vulnerable to a collision attack. </a:t>
            </a:r>
          </a:p>
          <a:p>
            <a:r>
              <a:rPr lang="en-US" altLang="en-US" dirty="0" smtClean="0"/>
              <a:t>These longer versions are referred to as SHA-2.</a:t>
            </a:r>
          </a:p>
          <a:p>
            <a:pPr lvl="1"/>
            <a:r>
              <a:rPr lang="en-US" altLang="en-US" dirty="0" smtClean="0"/>
              <a:t>SHA-256, SHA-384, and SHA-512 </a:t>
            </a:r>
            <a:r>
              <a:rPr lang="en-US" dirty="0" smtClean="0"/>
              <a:t>– a</a:t>
            </a:r>
            <a:r>
              <a:rPr lang="en-US" altLang="en-US" dirty="0" smtClean="0"/>
              <a:t>ll have longer hash results than SHA-1; more difficult to attack successfully</a:t>
            </a:r>
          </a:p>
          <a:p>
            <a:r>
              <a:rPr lang="en-US" altLang="en-US" dirty="0" smtClean="0"/>
              <a:t>SHA-2 requires more processing power to compute the hash.</a:t>
            </a:r>
          </a:p>
          <a:p>
            <a:r>
              <a:rPr lang="en-US" altLang="en-US" dirty="0" smtClean="0"/>
              <a:t>SHA-3 is the newest version </a:t>
            </a:r>
            <a:r>
              <a:rPr lang="en-US" dirty="0" smtClean="0"/>
              <a:t>– specified in FIPS 202.</a:t>
            </a:r>
            <a:endParaRPr lang="en-US" altLang="en-US" dirty="0" smtClean="0"/>
          </a:p>
        </p:txBody>
      </p:sp>
    </p:spTree>
    <p:extLst>
      <p:ext uri="{BB962C8B-B14F-4D97-AF65-F5344CB8AC3E}">
        <p14:creationId xmlns:p14="http://schemas.microsoft.com/office/powerpoint/2010/main" val="1609755859"/>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altLang="en-US" dirty="0" smtClean="0"/>
              <a:t>RIPEMD</a:t>
            </a:r>
          </a:p>
        </p:txBody>
      </p:sp>
      <p:sp>
        <p:nvSpPr>
          <p:cNvPr id="31747" name="Content Placeholder 2"/>
          <p:cNvSpPr>
            <a:spLocks noGrp="1"/>
          </p:cNvSpPr>
          <p:nvPr>
            <p:ph idx="1"/>
          </p:nvPr>
        </p:nvSpPr>
        <p:spPr/>
        <p:txBody>
          <a:bodyPr/>
          <a:lstStyle/>
          <a:p>
            <a:r>
              <a:rPr lang="en-US" altLang="en-US" dirty="0" smtClean="0"/>
              <a:t>Acronym </a:t>
            </a:r>
            <a:r>
              <a:rPr lang="en-US" altLang="en-US" dirty="0"/>
              <a:t>for RACE Integrity Primitives Evaluation Message </a:t>
            </a:r>
            <a:r>
              <a:rPr lang="en-US" altLang="en-US" dirty="0" smtClean="0"/>
              <a:t>Digest</a:t>
            </a:r>
          </a:p>
          <a:p>
            <a:r>
              <a:rPr lang="en-US" altLang="en-US" dirty="0" smtClean="0"/>
              <a:t>Versions include original 128-bit hash; RIPEMD-160; RIPEMD-256; and RIPEMD-320</a:t>
            </a:r>
          </a:p>
          <a:p>
            <a:r>
              <a:rPr lang="en-US" altLang="en-US" dirty="0"/>
              <a:t>RIPEMD-160 an algorithm based on MD4 but uses two parallel </a:t>
            </a:r>
            <a:r>
              <a:rPr lang="en-US" altLang="en-US" dirty="0" smtClean="0"/>
              <a:t>channels with </a:t>
            </a:r>
            <a:r>
              <a:rPr lang="en-US" altLang="en-US" dirty="0"/>
              <a:t>five </a:t>
            </a:r>
            <a:r>
              <a:rPr lang="en-US" altLang="en-US" dirty="0" smtClean="0"/>
              <a:t>rounds</a:t>
            </a:r>
          </a:p>
          <a:p>
            <a:pPr lvl="1"/>
            <a:r>
              <a:rPr lang="en-US" altLang="en-US" dirty="0" smtClean="0"/>
              <a:t>Output consists </a:t>
            </a:r>
            <a:r>
              <a:rPr lang="en-US" altLang="en-US" dirty="0"/>
              <a:t>of five 32-bit words to make </a:t>
            </a:r>
            <a:r>
              <a:rPr lang="en-US" altLang="en-US" dirty="0" smtClean="0"/>
              <a:t>a 160-bit hash</a:t>
            </a:r>
            <a:endParaRPr lang="en-US" altLang="en-US" dirty="0"/>
          </a:p>
        </p:txBody>
      </p:sp>
    </p:spTree>
    <p:extLst>
      <p:ext uri="{BB962C8B-B14F-4D97-AF65-F5344CB8AC3E}">
        <p14:creationId xmlns:p14="http://schemas.microsoft.com/office/powerpoint/2010/main" val="33221342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altLang="en-US" dirty="0" smtClean="0"/>
              <a:t>Message Digest</a:t>
            </a:r>
          </a:p>
        </p:txBody>
      </p:sp>
      <p:sp>
        <p:nvSpPr>
          <p:cNvPr id="34819" name="Content Placeholder 2"/>
          <p:cNvSpPr>
            <a:spLocks noGrp="1"/>
          </p:cNvSpPr>
          <p:nvPr>
            <p:ph idx="1"/>
          </p:nvPr>
        </p:nvSpPr>
        <p:spPr/>
        <p:txBody>
          <a:bodyPr/>
          <a:lstStyle/>
          <a:p>
            <a:r>
              <a:rPr lang="en-US" altLang="en-US" dirty="0" smtClean="0"/>
              <a:t>Message digest (MD) is the generic version of one of several algorithms designed to create a message digest or hash from data input into the algorithm. </a:t>
            </a:r>
          </a:p>
          <a:p>
            <a:r>
              <a:rPr lang="en-US" altLang="en-US" dirty="0" smtClean="0"/>
              <a:t>MD algorithms work in the same manner as SHA. </a:t>
            </a:r>
          </a:p>
          <a:p>
            <a:pPr lvl="1"/>
            <a:r>
              <a:rPr lang="en-US" altLang="en-US" dirty="0"/>
              <a:t>A</a:t>
            </a:r>
            <a:r>
              <a:rPr lang="en-US" altLang="en-US" dirty="0" smtClean="0"/>
              <a:t> secure method employed to compress the file and generate a computed output of a specified number of bits. </a:t>
            </a:r>
          </a:p>
          <a:p>
            <a:r>
              <a:rPr lang="en-US" altLang="en-US" dirty="0" smtClean="0"/>
              <a:t>The MD algorithms were all developed by Ronald L. Rivest of MIT.</a:t>
            </a:r>
          </a:p>
          <a:p>
            <a:pPr lvl="1"/>
            <a:r>
              <a:rPr lang="en-US" altLang="en-US" dirty="0" smtClean="0"/>
              <a:t>MD2, MD4, MD5</a:t>
            </a:r>
          </a:p>
        </p:txBody>
      </p:sp>
    </p:spTree>
    <p:extLst>
      <p:ext uri="{BB962C8B-B14F-4D97-AF65-F5344CB8AC3E}">
        <p14:creationId xmlns:p14="http://schemas.microsoft.com/office/powerpoint/2010/main" val="27674911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MD2</a:t>
            </a:r>
          </a:p>
        </p:txBody>
      </p:sp>
      <p:sp>
        <p:nvSpPr>
          <p:cNvPr id="35843" name="Content Placeholder 2"/>
          <p:cNvSpPr>
            <a:spLocks noGrp="1"/>
          </p:cNvSpPr>
          <p:nvPr>
            <p:ph idx="1"/>
          </p:nvPr>
        </p:nvSpPr>
        <p:spPr/>
        <p:txBody>
          <a:bodyPr/>
          <a:lstStyle/>
          <a:p>
            <a:r>
              <a:rPr lang="en-US" altLang="en-US" dirty="0" smtClean="0"/>
              <a:t>MD2 developed in 1989; an early version of MD5. </a:t>
            </a:r>
          </a:p>
          <a:p>
            <a:r>
              <a:rPr lang="en-US" altLang="en-US" dirty="0" smtClean="0"/>
              <a:t>It takes a data of any length and produces a hash output of 128 bits. </a:t>
            </a:r>
          </a:p>
          <a:p>
            <a:r>
              <a:rPr lang="en-US" altLang="en-US" dirty="0" smtClean="0"/>
              <a:t>MD2 optimized for 8-bit machines.</a:t>
            </a:r>
          </a:p>
          <a:p>
            <a:pPr lvl="1"/>
            <a:r>
              <a:rPr lang="en-US" altLang="en-US" dirty="0" smtClean="0"/>
              <a:t>MD4, MD5 optimized for 32-bit machines.</a:t>
            </a:r>
          </a:p>
        </p:txBody>
      </p:sp>
    </p:spTree>
    <p:extLst>
      <p:ext uri="{BB962C8B-B14F-4D97-AF65-F5344CB8AC3E}">
        <p14:creationId xmlns:p14="http://schemas.microsoft.com/office/powerpoint/2010/main" val="17638481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altLang="en-US" dirty="0" smtClean="0"/>
              <a:t>MD4</a:t>
            </a:r>
          </a:p>
        </p:txBody>
      </p:sp>
      <p:sp>
        <p:nvSpPr>
          <p:cNvPr id="35843" name="Content Placeholder 2"/>
          <p:cNvSpPr>
            <a:spLocks noGrp="1"/>
          </p:cNvSpPr>
          <p:nvPr>
            <p:ph idx="1"/>
          </p:nvPr>
        </p:nvSpPr>
        <p:spPr/>
        <p:txBody>
          <a:bodyPr/>
          <a:lstStyle/>
          <a:p>
            <a:r>
              <a:rPr lang="en-US" altLang="en-US" dirty="0" smtClean="0"/>
              <a:t>MD4 developed </a:t>
            </a:r>
            <a:r>
              <a:rPr lang="en-US" altLang="en-US" dirty="0"/>
              <a:t>in 1990; optimized for 32-bit </a:t>
            </a:r>
            <a:r>
              <a:rPr lang="en-US" altLang="en-US" dirty="0" smtClean="0"/>
              <a:t>computers.</a:t>
            </a:r>
            <a:endParaRPr lang="en-US" altLang="en-US" dirty="0"/>
          </a:p>
          <a:p>
            <a:r>
              <a:rPr lang="en-US" altLang="en-US" dirty="0"/>
              <a:t>It is a fast algorithm, but it is subject to more attacks than more secure algorithms such as MD5.</a:t>
            </a:r>
          </a:p>
          <a:p>
            <a:r>
              <a:rPr lang="en-US" altLang="en-US" dirty="0"/>
              <a:t>It has been shown to be vulnerable to collision.</a:t>
            </a:r>
          </a:p>
          <a:p>
            <a:pPr lvl="1"/>
            <a:r>
              <a:rPr lang="en-US" altLang="en-US" dirty="0" smtClean="0"/>
              <a:t>Most </a:t>
            </a:r>
            <a:r>
              <a:rPr lang="en-US" altLang="en-US" dirty="0"/>
              <a:t>people use MD5 </a:t>
            </a:r>
            <a:r>
              <a:rPr lang="en-US" altLang="en-US" dirty="0" smtClean="0"/>
              <a:t>rather than MD4</a:t>
            </a:r>
            <a:endParaRPr lang="en-US" altLang="en-US" dirty="0"/>
          </a:p>
        </p:txBody>
      </p:sp>
    </p:spTree>
    <p:extLst>
      <p:ext uri="{BB962C8B-B14F-4D97-AF65-F5344CB8AC3E}">
        <p14:creationId xmlns:p14="http://schemas.microsoft.com/office/powerpoint/2010/main" val="158966739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r>
              <a:rPr lang="en-US" altLang="en-US" dirty="0" smtClean="0"/>
              <a:t>MD5</a:t>
            </a:r>
          </a:p>
        </p:txBody>
      </p:sp>
      <p:sp>
        <p:nvSpPr>
          <p:cNvPr id="36867" name="Content Placeholder 2"/>
          <p:cNvSpPr>
            <a:spLocks noGrp="1"/>
          </p:cNvSpPr>
          <p:nvPr>
            <p:ph idx="1"/>
          </p:nvPr>
        </p:nvSpPr>
        <p:spPr/>
        <p:txBody>
          <a:bodyPr/>
          <a:lstStyle/>
          <a:p>
            <a:r>
              <a:rPr lang="en-US" altLang="en-US" dirty="0" smtClean="0"/>
              <a:t>Developed in 1991 and structured with additional security to overcome the problems in MD4 </a:t>
            </a:r>
          </a:p>
          <a:p>
            <a:r>
              <a:rPr lang="en-US" altLang="en-US" dirty="0" smtClean="0"/>
              <a:t>Very similar to the MD4 algorithm, only slightly slower and more secure</a:t>
            </a:r>
          </a:p>
          <a:p>
            <a:r>
              <a:rPr lang="en-US" altLang="en-US" dirty="0" smtClean="0"/>
              <a:t>Creates a 128-bit hash of a message of any length and segments the message into 512-bit blocks</a:t>
            </a:r>
          </a:p>
        </p:txBody>
      </p:sp>
    </p:spTree>
    <p:extLst>
      <p:ext uri="{BB962C8B-B14F-4D97-AF65-F5344CB8AC3E}">
        <p14:creationId xmlns:p14="http://schemas.microsoft.com/office/powerpoint/2010/main" val="2535530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Hashing Summary</a:t>
            </a:r>
            <a:endParaRPr lang="en-US" dirty="0"/>
          </a:p>
        </p:txBody>
      </p:sp>
      <p:sp>
        <p:nvSpPr>
          <p:cNvPr id="3" name="Content Placeholder 2"/>
          <p:cNvSpPr>
            <a:spLocks noGrp="1"/>
          </p:cNvSpPr>
          <p:nvPr>
            <p:ph idx="1"/>
          </p:nvPr>
        </p:nvSpPr>
        <p:spPr/>
        <p:txBody>
          <a:bodyPr/>
          <a:lstStyle/>
          <a:p>
            <a:r>
              <a:rPr lang="en-US" dirty="0" smtClean="0"/>
              <a:t>Hashing </a:t>
            </a:r>
            <a:r>
              <a:rPr lang="en-US" dirty="0"/>
              <a:t>functions </a:t>
            </a:r>
            <a:r>
              <a:rPr lang="en-US" dirty="0" smtClean="0"/>
              <a:t>very common </a:t>
            </a:r>
          </a:p>
          <a:p>
            <a:pPr lvl="1"/>
            <a:r>
              <a:rPr lang="en-US" dirty="0" smtClean="0"/>
              <a:t>Play an important role in security</a:t>
            </a:r>
          </a:p>
          <a:p>
            <a:pPr lvl="2"/>
            <a:r>
              <a:rPr lang="en-US" dirty="0"/>
              <a:t>Storing passwords</a:t>
            </a:r>
          </a:p>
          <a:p>
            <a:pPr lvl="2"/>
            <a:r>
              <a:rPr lang="en-US" dirty="0"/>
              <a:t>Signing messages</a:t>
            </a:r>
          </a:p>
          <a:p>
            <a:pPr lvl="2"/>
            <a:r>
              <a:rPr lang="en-US" dirty="0"/>
              <a:t>Maintaining message integrity</a:t>
            </a:r>
          </a:p>
          <a:p>
            <a:r>
              <a:rPr lang="en-US" dirty="0" smtClean="0"/>
              <a:t>Primary </a:t>
            </a:r>
            <a:r>
              <a:rPr lang="en-US" dirty="0"/>
              <a:t>purpose </a:t>
            </a:r>
            <a:r>
              <a:rPr lang="en-US" dirty="0" smtClean="0"/>
              <a:t>of hashing protocols</a:t>
            </a:r>
          </a:p>
          <a:p>
            <a:pPr lvl="1"/>
            <a:r>
              <a:rPr lang="en-US" dirty="0" smtClean="0"/>
              <a:t>By computing </a:t>
            </a:r>
            <a:r>
              <a:rPr lang="en-US" dirty="0"/>
              <a:t>a digest of the message, less data needs to be signed by the more complex asymmetric </a:t>
            </a:r>
            <a:r>
              <a:rPr lang="en-US" dirty="0" smtClean="0"/>
              <a:t>encryption</a:t>
            </a:r>
          </a:p>
        </p:txBody>
      </p:sp>
    </p:spTree>
    <p:extLst>
      <p:ext uri="{BB962C8B-B14F-4D97-AF65-F5344CB8AC3E}">
        <p14:creationId xmlns:p14="http://schemas.microsoft.com/office/powerpoint/2010/main" val="6032680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smtClean="0"/>
              <a:t>Key Terms (</a:t>
            </a:r>
            <a:r>
              <a:rPr lang="en-US" altLang="en-US" i="1" dirty="0" smtClean="0"/>
              <a:t>continued</a:t>
            </a:r>
            <a:r>
              <a:rPr lang="en-US" altLang="en-US" dirty="0" smtClean="0"/>
              <a:t>)</a:t>
            </a:r>
            <a:endParaRPr lang="en-US" dirty="0"/>
          </a:p>
        </p:txBody>
      </p:sp>
      <p:sp>
        <p:nvSpPr>
          <p:cNvPr id="3" name="Content Placeholder 2"/>
          <p:cNvSpPr>
            <a:spLocks noGrp="1"/>
          </p:cNvSpPr>
          <p:nvPr>
            <p:ph sz="half" idx="1"/>
          </p:nvPr>
        </p:nvSpPr>
        <p:spPr/>
        <p:txBody>
          <a:bodyPr/>
          <a:lstStyle/>
          <a:p>
            <a:r>
              <a:rPr lang="en-US" altLang="en-US" smtClean="0"/>
              <a:t>Key escrow</a:t>
            </a:r>
          </a:p>
          <a:p>
            <a:r>
              <a:rPr lang="en-US" altLang="en-US" smtClean="0"/>
              <a:t>Key management</a:t>
            </a:r>
          </a:p>
          <a:p>
            <a:r>
              <a:rPr lang="en-US" altLang="en-US" smtClean="0"/>
              <a:t>Keyspace</a:t>
            </a:r>
          </a:p>
          <a:p>
            <a:r>
              <a:rPr lang="en-US" altLang="en-US" smtClean="0"/>
              <a:t>Key stretching</a:t>
            </a:r>
          </a:p>
          <a:p>
            <a:r>
              <a:rPr lang="en-US" altLang="en-US" smtClean="0"/>
              <a:t>Linear cryptanalysis</a:t>
            </a:r>
          </a:p>
          <a:p>
            <a:r>
              <a:rPr lang="en-US" altLang="en-US" smtClean="0"/>
              <a:t>Multiple encryption</a:t>
            </a:r>
          </a:p>
          <a:p>
            <a:r>
              <a:rPr lang="en-US" altLang="en-US" smtClean="0"/>
              <a:t>Plaintext</a:t>
            </a:r>
          </a:p>
          <a:p>
            <a:r>
              <a:rPr lang="en-US" altLang="en-US" smtClean="0"/>
              <a:t>Shared secret</a:t>
            </a:r>
          </a:p>
          <a:p>
            <a:r>
              <a:rPr lang="en-US" altLang="en-US" smtClean="0"/>
              <a:t>Shift cipher</a:t>
            </a:r>
            <a:endParaRPr lang="en-US" altLang="en-US" dirty="0"/>
          </a:p>
        </p:txBody>
      </p:sp>
      <p:sp>
        <p:nvSpPr>
          <p:cNvPr id="4" name="Content Placeholder 3"/>
          <p:cNvSpPr>
            <a:spLocks noGrp="1"/>
          </p:cNvSpPr>
          <p:nvPr>
            <p:ph sz="half" idx="2"/>
          </p:nvPr>
        </p:nvSpPr>
        <p:spPr/>
        <p:txBody>
          <a:bodyPr/>
          <a:lstStyle/>
          <a:p>
            <a:r>
              <a:rPr lang="en-US" altLang="en-US" smtClean="0"/>
              <a:t>Steganography</a:t>
            </a:r>
          </a:p>
          <a:p>
            <a:r>
              <a:rPr lang="en-US" altLang="en-US" smtClean="0"/>
              <a:t>Stream cipher</a:t>
            </a:r>
          </a:p>
          <a:p>
            <a:r>
              <a:rPr lang="en-US" altLang="en-US" smtClean="0"/>
              <a:t>Substitution</a:t>
            </a:r>
          </a:p>
          <a:p>
            <a:r>
              <a:rPr lang="en-US" altLang="en-US" smtClean="0"/>
              <a:t>Transposition</a:t>
            </a:r>
          </a:p>
          <a:p>
            <a:r>
              <a:rPr lang="en-US" altLang="en-US" smtClean="0"/>
              <a:t>Transposition cipher</a:t>
            </a:r>
          </a:p>
          <a:p>
            <a:r>
              <a:rPr lang="en-US" altLang="en-US" smtClean="0"/>
              <a:t>Trapdoor function</a:t>
            </a:r>
          </a:p>
          <a:p>
            <a:r>
              <a:rPr lang="en-US" altLang="en-US" smtClean="0"/>
              <a:t>Vigenère cipher</a:t>
            </a:r>
          </a:p>
          <a:p>
            <a:r>
              <a:rPr lang="en-US" altLang="en-US" smtClean="0"/>
              <a:t>XOR</a:t>
            </a:r>
            <a:endParaRPr lang="en-US" altLang="en-US" dirty="0" smtClean="0"/>
          </a:p>
        </p:txBody>
      </p:sp>
    </p:spTree>
    <p:extLst>
      <p:ext uri="{BB962C8B-B14F-4D97-AF65-F5344CB8AC3E}">
        <p14:creationId xmlns:p14="http://schemas.microsoft.com/office/powerpoint/2010/main" val="35971922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altLang="en-US" dirty="0" smtClean="0"/>
              <a:t>Symmetric Encryption</a:t>
            </a:r>
          </a:p>
        </p:txBody>
      </p:sp>
      <p:sp>
        <p:nvSpPr>
          <p:cNvPr id="40963" name="Content Placeholder 2"/>
          <p:cNvSpPr>
            <a:spLocks noGrp="1"/>
          </p:cNvSpPr>
          <p:nvPr>
            <p:ph idx="1"/>
          </p:nvPr>
        </p:nvSpPr>
        <p:spPr/>
        <p:txBody>
          <a:bodyPr/>
          <a:lstStyle/>
          <a:p>
            <a:r>
              <a:rPr lang="en-US" altLang="en-US" dirty="0" smtClean="0"/>
              <a:t>Symmetric encryption is an older </a:t>
            </a:r>
            <a:r>
              <a:rPr lang="en-US" altLang="en-US" smtClean="0"/>
              <a:t>and simpler </a:t>
            </a:r>
            <a:r>
              <a:rPr lang="en-US" altLang="en-US" dirty="0" smtClean="0"/>
              <a:t>method of encrypting information.</a:t>
            </a:r>
          </a:p>
          <a:p>
            <a:r>
              <a:rPr lang="en-US" altLang="en-US" dirty="0" smtClean="0"/>
              <a:t>Both the sender and the receiver of the message have the same key.</a:t>
            </a:r>
          </a:p>
          <a:p>
            <a:pPr lvl="1"/>
            <a:r>
              <a:rPr lang="en-US" altLang="en-US" dirty="0" smtClean="0"/>
              <a:t>All symmetric algorithms are based upon this </a:t>
            </a:r>
            <a:r>
              <a:rPr lang="en-US" altLang="en-US" b="1" dirty="0" smtClean="0"/>
              <a:t>shared secret</a:t>
            </a:r>
            <a:r>
              <a:rPr lang="en-US" altLang="en-US" dirty="0" smtClean="0"/>
              <a:t> principle.</a:t>
            </a:r>
          </a:p>
          <a:p>
            <a:r>
              <a:rPr lang="en-US" altLang="en-US" dirty="0" smtClean="0"/>
              <a:t>A cryptographic key is involved in symmetric encryption, so there must be a mechanism for </a:t>
            </a:r>
            <a:r>
              <a:rPr lang="en-US" altLang="en-US" i="1" dirty="0" smtClean="0"/>
              <a:t>key management</a:t>
            </a:r>
            <a:r>
              <a:rPr lang="en-US" altLang="en-US" dirty="0" smtClean="0"/>
              <a:t>.</a:t>
            </a:r>
          </a:p>
          <a:p>
            <a:r>
              <a:rPr lang="en-US" altLang="en-US" dirty="0" smtClean="0"/>
              <a:t>Popular algorithms are DES, 3DES, AES, and IDEA.</a:t>
            </a:r>
          </a:p>
        </p:txBody>
      </p:sp>
    </p:spTree>
    <p:extLst>
      <p:ext uri="{BB962C8B-B14F-4D97-AF65-F5344CB8AC3E}">
        <p14:creationId xmlns:p14="http://schemas.microsoft.com/office/powerpoint/2010/main" val="16935839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3"/>
          </p:nvPr>
        </p:nvSpPr>
        <p:spPr>
          <a:xfrm>
            <a:off x="609600" y="4800600"/>
            <a:ext cx="7924800" cy="457200"/>
          </a:xfrm>
        </p:spPr>
        <p:txBody>
          <a:bodyPr/>
          <a:lstStyle/>
          <a:p>
            <a:r>
              <a:rPr lang="en-US" dirty="0" smtClean="0"/>
              <a:t>Figure </a:t>
            </a:r>
            <a:r>
              <a:rPr lang="en-US" dirty="0"/>
              <a:t>5.6 Layout of a symmetric algorithm </a:t>
            </a: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615" y="2295525"/>
            <a:ext cx="7814770" cy="22002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8797520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smtClean="0"/>
              <a:t>Data Encryption Standard (DES)</a:t>
            </a:r>
          </a:p>
        </p:txBody>
      </p:sp>
      <p:sp>
        <p:nvSpPr>
          <p:cNvPr id="46083" name="Content Placeholder 2"/>
          <p:cNvSpPr>
            <a:spLocks noGrp="1"/>
          </p:cNvSpPr>
          <p:nvPr>
            <p:ph idx="1"/>
          </p:nvPr>
        </p:nvSpPr>
        <p:spPr/>
        <p:txBody>
          <a:bodyPr/>
          <a:lstStyle/>
          <a:p>
            <a:r>
              <a:rPr lang="en-US" altLang="en-US" dirty="0" smtClean="0"/>
              <a:t>Developed in 1973; adopted as a federal standard in 1976</a:t>
            </a:r>
          </a:p>
          <a:p>
            <a:pPr lvl="1"/>
            <a:r>
              <a:rPr lang="en-US" altLang="en-US" dirty="0" smtClean="0"/>
              <a:t>DES a </a:t>
            </a:r>
            <a:r>
              <a:rPr lang="en-US" altLang="en-US" b="1" dirty="0" smtClean="0"/>
              <a:t>block cipher</a:t>
            </a:r>
          </a:p>
          <a:p>
            <a:pPr lvl="1"/>
            <a:r>
              <a:rPr lang="en-US" altLang="en-US" dirty="0" smtClean="0"/>
              <a:t>Block size of 64 bits—64 bits of  plaintext outputs 64 bits of ciphertext.</a:t>
            </a:r>
          </a:p>
          <a:p>
            <a:pPr lvl="1"/>
            <a:r>
              <a:rPr lang="en-US" altLang="en-US" dirty="0" smtClean="0"/>
              <a:t>56-bit key length</a:t>
            </a:r>
          </a:p>
          <a:p>
            <a:pPr lvl="1"/>
            <a:r>
              <a:rPr lang="en-US" altLang="en-US" dirty="0" smtClean="0"/>
              <a:t>Performs a substitution and permutation (a form of transposition) based on the key 16 times on every 64-bit block.</a:t>
            </a:r>
          </a:p>
        </p:txBody>
      </p:sp>
    </p:spTree>
    <p:extLst>
      <p:ext uri="{BB962C8B-B14F-4D97-AF65-F5344CB8AC3E}">
        <p14:creationId xmlns:p14="http://schemas.microsoft.com/office/powerpoint/2010/main" val="248567482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altLang="en-US" dirty="0" smtClean="0"/>
              <a:t>DES</a:t>
            </a:r>
            <a:r>
              <a:rPr lang="en-US" altLang="en-US" dirty="0"/>
              <a:t> </a:t>
            </a:r>
            <a:r>
              <a:rPr lang="en-US" altLang="en-US" dirty="0" smtClean="0"/>
              <a:t>(</a:t>
            </a:r>
            <a:r>
              <a:rPr lang="en-US" altLang="en-US" i="1" dirty="0" smtClean="0"/>
              <a:t>continued</a:t>
            </a:r>
            <a:r>
              <a:rPr lang="en-US" altLang="en-US" dirty="0" smtClean="0"/>
              <a:t>)</a:t>
            </a:r>
          </a:p>
        </p:txBody>
      </p:sp>
      <p:sp>
        <p:nvSpPr>
          <p:cNvPr id="46083" name="Content Placeholder 2"/>
          <p:cNvSpPr>
            <a:spLocks noGrp="1"/>
          </p:cNvSpPr>
          <p:nvPr>
            <p:ph idx="1"/>
          </p:nvPr>
        </p:nvSpPr>
        <p:spPr/>
        <p:txBody>
          <a:bodyPr/>
          <a:lstStyle/>
          <a:p>
            <a:r>
              <a:rPr lang="en-US" altLang="en-US" dirty="0" smtClean="0"/>
              <a:t>Problems with DES</a:t>
            </a:r>
          </a:p>
          <a:p>
            <a:pPr lvl="1"/>
            <a:r>
              <a:rPr lang="en-US" i="1" dirty="0" smtClean="0"/>
              <a:t>Weak </a:t>
            </a:r>
            <a:r>
              <a:rPr lang="en-US" i="1" dirty="0"/>
              <a:t>keys </a:t>
            </a:r>
            <a:r>
              <a:rPr lang="en-US" dirty="0" smtClean="0"/>
              <a:t>– keys </a:t>
            </a:r>
            <a:r>
              <a:rPr lang="en-US" dirty="0"/>
              <a:t>that are less secure than the majority of keys allowed in the keyspace of the algorithm </a:t>
            </a:r>
            <a:endParaRPr lang="en-US" dirty="0" smtClean="0"/>
          </a:p>
          <a:p>
            <a:pPr lvl="1"/>
            <a:r>
              <a:rPr lang="en-US" altLang="en-US" dirty="0" smtClean="0"/>
              <a:t>Semiweak keys </a:t>
            </a:r>
            <a:r>
              <a:rPr lang="en-US" dirty="0" smtClean="0"/>
              <a:t>– two keys that will encrypt plaintext to identical ciphertext</a:t>
            </a:r>
            <a:endParaRPr lang="en-US" altLang="en-US" dirty="0"/>
          </a:p>
          <a:p>
            <a:r>
              <a:rPr lang="en-US" altLang="en-US" dirty="0" smtClean="0"/>
              <a:t>DES reasonably secure </a:t>
            </a:r>
            <a:r>
              <a:rPr lang="en-US" dirty="0" smtClean="0"/>
              <a:t>– has been for two decades</a:t>
            </a:r>
          </a:p>
        </p:txBody>
      </p:sp>
    </p:spTree>
    <p:extLst>
      <p:ext uri="{BB962C8B-B14F-4D97-AF65-F5344CB8AC3E}">
        <p14:creationId xmlns:p14="http://schemas.microsoft.com/office/powerpoint/2010/main" val="12996502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altLang="en-US" dirty="0" smtClean="0"/>
              <a:t>3DES</a:t>
            </a:r>
          </a:p>
        </p:txBody>
      </p:sp>
      <p:sp>
        <p:nvSpPr>
          <p:cNvPr id="47107" name="Content Placeholder 2"/>
          <p:cNvSpPr>
            <a:spLocks noGrp="1"/>
          </p:cNvSpPr>
          <p:nvPr>
            <p:ph idx="1"/>
          </p:nvPr>
        </p:nvSpPr>
        <p:spPr/>
        <p:txBody>
          <a:bodyPr/>
          <a:lstStyle/>
          <a:p>
            <a:r>
              <a:rPr lang="en-US" altLang="en-US" dirty="0" smtClean="0"/>
              <a:t>Triple DES (3DES) is a variant of DES.</a:t>
            </a:r>
          </a:p>
          <a:p>
            <a:pPr lvl="1"/>
            <a:r>
              <a:rPr lang="en-US" altLang="en-US" dirty="0" smtClean="0"/>
              <a:t>Depending on the variant, it uses either two or three keys.</a:t>
            </a:r>
          </a:p>
          <a:p>
            <a:pPr lvl="1"/>
            <a:r>
              <a:rPr lang="en-US" altLang="en-US" dirty="0" smtClean="0"/>
              <a:t>Multiple encryption – goes through the DES algorithm three times.</a:t>
            </a:r>
          </a:p>
          <a:p>
            <a:r>
              <a:rPr lang="en-US" altLang="en-US" dirty="0" smtClean="0"/>
              <a:t>3DES is stronger than DES but has similar weakness. </a:t>
            </a:r>
          </a:p>
          <a:p>
            <a:r>
              <a:rPr lang="en-US" altLang="en-US" dirty="0" smtClean="0"/>
              <a:t>The longer key length makes it more resistant to brute force attacks.</a:t>
            </a:r>
          </a:p>
          <a:p>
            <a:r>
              <a:rPr lang="en-US" altLang="en-US" dirty="0" smtClean="0"/>
              <a:t>3DES is still popular and widely supported</a:t>
            </a:r>
          </a:p>
          <a:p>
            <a:pPr lvl="1"/>
            <a:r>
              <a:rPr lang="en-US" altLang="en-US" dirty="0" smtClean="0"/>
              <a:t>AES</a:t>
            </a:r>
            <a:r>
              <a:rPr lang="en-US" altLang="en-US" dirty="0"/>
              <a:t> </a:t>
            </a:r>
            <a:r>
              <a:rPr lang="en-US" altLang="en-US" dirty="0" smtClean="0"/>
              <a:t>has taken over as the symmetric encryption standard</a:t>
            </a:r>
          </a:p>
        </p:txBody>
      </p:sp>
    </p:spTree>
    <p:extLst>
      <p:ext uri="{BB962C8B-B14F-4D97-AF65-F5344CB8AC3E}">
        <p14:creationId xmlns:p14="http://schemas.microsoft.com/office/powerpoint/2010/main" val="1956039687"/>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3"/>
          </p:nvPr>
        </p:nvSpPr>
        <p:spPr>
          <a:xfrm>
            <a:off x="609600" y="5638800"/>
            <a:ext cx="7924800" cy="457200"/>
          </a:xfrm>
        </p:spPr>
        <p:txBody>
          <a:bodyPr/>
          <a:lstStyle/>
          <a:p>
            <a:r>
              <a:rPr lang="en-US" dirty="0" smtClean="0"/>
              <a:t>Figure </a:t>
            </a:r>
            <a:r>
              <a:rPr lang="en-US" dirty="0"/>
              <a:t>5.8 Diagram of 3DES </a:t>
            </a:r>
          </a:p>
          <a:p>
            <a:endParaRPr lang="en-US" dirty="0"/>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8400" y="1524000"/>
            <a:ext cx="3982336" cy="38481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9038441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altLang="en-US" dirty="0" smtClean="0"/>
              <a:t>AES</a:t>
            </a:r>
          </a:p>
        </p:txBody>
      </p:sp>
      <p:sp>
        <p:nvSpPr>
          <p:cNvPr id="49155" name="Content Placeholder 2"/>
          <p:cNvSpPr>
            <a:spLocks noGrp="1"/>
          </p:cNvSpPr>
          <p:nvPr>
            <p:ph idx="1"/>
          </p:nvPr>
        </p:nvSpPr>
        <p:spPr/>
        <p:txBody>
          <a:bodyPr/>
          <a:lstStyle/>
          <a:p>
            <a:r>
              <a:rPr lang="en-US" altLang="en-US" dirty="0" smtClean="0"/>
              <a:t>The current gold standard for symmetric encryption</a:t>
            </a:r>
          </a:p>
          <a:p>
            <a:r>
              <a:rPr lang="en-US" altLang="en-US" dirty="0" smtClean="0"/>
              <a:t>A block cipher that separates data input into 128-bit blocks </a:t>
            </a:r>
          </a:p>
          <a:p>
            <a:pPr lvl="1"/>
            <a:r>
              <a:rPr lang="en-US" altLang="en-US" dirty="0" smtClean="0"/>
              <a:t>Can also be configured to use blocks of 192 or 256 bits.</a:t>
            </a:r>
          </a:p>
          <a:p>
            <a:r>
              <a:rPr lang="en-US" altLang="en-US" dirty="0" smtClean="0"/>
              <a:t>Key sizes of 128, 192, and 256 bits</a:t>
            </a:r>
          </a:p>
          <a:p>
            <a:pPr lvl="1"/>
            <a:r>
              <a:rPr lang="en-US" altLang="en-US" dirty="0" smtClean="0"/>
              <a:t>Key size affects the number of rounds used in the algorithm. </a:t>
            </a:r>
          </a:p>
          <a:p>
            <a:pPr lvl="1"/>
            <a:r>
              <a:rPr lang="en-US" altLang="en-US" dirty="0" smtClean="0"/>
              <a:t>Longer key versions are known as AES-192 and AES-256, respectively.</a:t>
            </a:r>
          </a:p>
          <a:p>
            <a:r>
              <a:rPr lang="en-US" altLang="en-US" dirty="0" smtClean="0"/>
              <a:t>No efficient attacks currently in existence</a:t>
            </a:r>
          </a:p>
        </p:txBody>
      </p:sp>
    </p:spTree>
    <p:extLst>
      <p:ext uri="{BB962C8B-B14F-4D97-AF65-F5344CB8AC3E}">
        <p14:creationId xmlns:p14="http://schemas.microsoft.com/office/powerpoint/2010/main" val="207179529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altLang="en-US" dirty="0" smtClean="0"/>
              <a:t>Block vs. Stream</a:t>
            </a:r>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2133600"/>
            <a:ext cx="7239000" cy="35485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9470104"/>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altLang="en-US" dirty="0" smtClean="0"/>
              <a:t>Symmetric Encryption Summary	</a:t>
            </a:r>
          </a:p>
        </p:txBody>
      </p:sp>
      <p:sp>
        <p:nvSpPr>
          <p:cNvPr id="54275" name="Content Placeholder 2"/>
          <p:cNvSpPr>
            <a:spLocks noGrp="1"/>
          </p:cNvSpPr>
          <p:nvPr>
            <p:ph idx="1"/>
          </p:nvPr>
        </p:nvSpPr>
        <p:spPr/>
        <p:txBody>
          <a:bodyPr/>
          <a:lstStyle/>
          <a:p>
            <a:r>
              <a:rPr lang="en-US" altLang="en-US" dirty="0" smtClean="0"/>
              <a:t>Importance of symmetric algorithms</a:t>
            </a:r>
          </a:p>
          <a:p>
            <a:pPr lvl="1"/>
            <a:r>
              <a:rPr lang="en-US" altLang="en-US" dirty="0" smtClean="0"/>
              <a:t>Comparatively fast</a:t>
            </a:r>
          </a:p>
          <a:p>
            <a:pPr lvl="1"/>
            <a:r>
              <a:rPr lang="en-US" altLang="en-US" dirty="0" smtClean="0"/>
              <a:t>Few computational requirements</a:t>
            </a:r>
          </a:p>
          <a:p>
            <a:r>
              <a:rPr lang="en-US" altLang="en-US" dirty="0" smtClean="0"/>
              <a:t>Main weaknesses</a:t>
            </a:r>
          </a:p>
          <a:p>
            <a:pPr lvl="1"/>
            <a:r>
              <a:rPr lang="en-US" altLang="en-US" dirty="0" smtClean="0"/>
              <a:t>Two geographically distant parties both need to have a key that matches the other key exactly.</a:t>
            </a:r>
          </a:p>
          <a:p>
            <a:pPr lvl="1"/>
            <a:r>
              <a:rPr lang="en-US" altLang="en-US" dirty="0" smtClean="0"/>
              <a:t>Simple keys can quickly be brute-forced.</a:t>
            </a:r>
          </a:p>
          <a:p>
            <a:pPr lvl="1"/>
            <a:r>
              <a:rPr lang="en-US" altLang="en-US" dirty="0" smtClean="0"/>
              <a:t>Secure key exchange can be an issue.</a:t>
            </a:r>
          </a:p>
        </p:txBody>
      </p:sp>
    </p:spTree>
    <p:extLst>
      <p:ext uri="{BB962C8B-B14F-4D97-AF65-F5344CB8AC3E}">
        <p14:creationId xmlns:p14="http://schemas.microsoft.com/office/powerpoint/2010/main" val="2984789774"/>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altLang="en-US" dirty="0" smtClean="0"/>
              <a:t>Asymmetric Encryption</a:t>
            </a:r>
          </a:p>
        </p:txBody>
      </p:sp>
      <p:sp>
        <p:nvSpPr>
          <p:cNvPr id="56323" name="Content Placeholder 2"/>
          <p:cNvSpPr>
            <a:spLocks noGrp="1"/>
          </p:cNvSpPr>
          <p:nvPr>
            <p:ph idx="1"/>
          </p:nvPr>
        </p:nvSpPr>
        <p:spPr/>
        <p:txBody>
          <a:bodyPr/>
          <a:lstStyle/>
          <a:p>
            <a:r>
              <a:rPr lang="en-US" altLang="en-US" dirty="0" smtClean="0"/>
              <a:t>Commonly known as </a:t>
            </a:r>
            <a:r>
              <a:rPr lang="en-US" altLang="en-US" i="1" dirty="0" smtClean="0"/>
              <a:t>public key cryptography</a:t>
            </a:r>
            <a:r>
              <a:rPr lang="en-US" altLang="en-US" dirty="0" smtClean="0"/>
              <a:t>.</a:t>
            </a:r>
          </a:p>
          <a:p>
            <a:r>
              <a:rPr lang="en-US" altLang="en-US" dirty="0" smtClean="0"/>
              <a:t>Invented by Whitfield Diffie and Martin Hellman in 1975</a:t>
            </a:r>
          </a:p>
          <a:p>
            <a:r>
              <a:rPr lang="en-US" altLang="en-US" dirty="0" smtClean="0"/>
              <a:t>Uses a pair of keys</a:t>
            </a:r>
          </a:p>
          <a:p>
            <a:pPr lvl="1"/>
            <a:r>
              <a:rPr lang="en-US" altLang="en-US" dirty="0" smtClean="0"/>
              <a:t>A private key that is kept secret</a:t>
            </a:r>
          </a:p>
          <a:p>
            <a:pPr lvl="1"/>
            <a:r>
              <a:rPr lang="en-US" altLang="en-US" dirty="0" smtClean="0"/>
              <a:t>A public key that can be sent to anyone</a:t>
            </a:r>
          </a:p>
          <a:p>
            <a:r>
              <a:rPr lang="en-US" altLang="en-US" dirty="0" smtClean="0"/>
              <a:t>Security reliant upon resistance to deducing one key, given the other</a:t>
            </a:r>
          </a:p>
        </p:txBody>
      </p:sp>
    </p:spTree>
    <p:extLst>
      <p:ext uri="{BB962C8B-B14F-4D97-AF65-F5344CB8AC3E}">
        <p14:creationId xmlns:p14="http://schemas.microsoft.com/office/powerpoint/2010/main" val="18216714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r>
              <a:rPr lang="en-US" altLang="en-US" dirty="0" smtClean="0"/>
              <a:t>Introduction</a:t>
            </a:r>
          </a:p>
        </p:txBody>
      </p:sp>
      <p:sp>
        <p:nvSpPr>
          <p:cNvPr id="7171" name="Content Placeholder 2"/>
          <p:cNvSpPr>
            <a:spLocks noGrp="1"/>
          </p:cNvSpPr>
          <p:nvPr>
            <p:ph idx="1"/>
          </p:nvPr>
        </p:nvSpPr>
        <p:spPr/>
        <p:txBody>
          <a:bodyPr/>
          <a:lstStyle/>
          <a:p>
            <a:r>
              <a:rPr lang="en-US" altLang="en-US" dirty="0"/>
              <a:t>Cryptography </a:t>
            </a:r>
            <a:r>
              <a:rPr lang="en-US" altLang="en-US" dirty="0" smtClean="0"/>
              <a:t>is the science of encrypting, or hiding, information</a:t>
            </a:r>
          </a:p>
          <a:p>
            <a:r>
              <a:rPr lang="en-US" altLang="en-US" dirty="0" smtClean="0"/>
              <a:t>Ciphers are complicated methods, cryptographic algorithms, for concealing information</a:t>
            </a:r>
            <a:endParaRPr lang="en-US" altLang="en-US" dirty="0"/>
          </a:p>
          <a:p>
            <a:r>
              <a:rPr lang="en-US" i="1" dirty="0" smtClean="0"/>
              <a:t>Plaintext</a:t>
            </a:r>
            <a:r>
              <a:rPr lang="en-US" dirty="0" smtClean="0"/>
              <a:t> is </a:t>
            </a:r>
            <a:r>
              <a:rPr lang="en-US" dirty="0"/>
              <a:t>protected from unauthorized interception or </a:t>
            </a:r>
            <a:r>
              <a:rPr lang="en-US" dirty="0" smtClean="0"/>
              <a:t>alteration encrypting it into </a:t>
            </a:r>
            <a:r>
              <a:rPr lang="en-US" i="1" dirty="0" smtClean="0"/>
              <a:t>ciphertext</a:t>
            </a:r>
          </a:p>
          <a:p>
            <a:pPr lvl="1"/>
            <a:r>
              <a:rPr lang="en-US" dirty="0" smtClean="0"/>
              <a:t>An algorithm and a key are employed</a:t>
            </a:r>
          </a:p>
        </p:txBody>
      </p:sp>
    </p:spTree>
    <p:extLst>
      <p:ext uri="{BB962C8B-B14F-4D97-AF65-F5344CB8AC3E}">
        <p14:creationId xmlns:p14="http://schemas.microsoft.com/office/powerpoint/2010/main" val="3489861268"/>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t>Asymmetric </a:t>
            </a:r>
            <a:r>
              <a:rPr lang="en-US" altLang="en-US" dirty="0" smtClean="0"/>
              <a:t>Encryption (</a:t>
            </a:r>
            <a:r>
              <a:rPr lang="en-US" altLang="en-US" i="1" dirty="0" smtClean="0"/>
              <a:t>continued</a:t>
            </a:r>
            <a:r>
              <a:rPr lang="en-US" altLang="en-US" dirty="0" smtClean="0"/>
              <a:t>)</a:t>
            </a:r>
            <a:endParaRPr lang="en-US" dirty="0"/>
          </a:p>
        </p:txBody>
      </p:sp>
      <p:sp>
        <p:nvSpPr>
          <p:cNvPr id="3" name="Content Placeholder 2"/>
          <p:cNvSpPr>
            <a:spLocks noGrp="1"/>
          </p:cNvSpPr>
          <p:nvPr>
            <p:ph idx="1"/>
          </p:nvPr>
        </p:nvSpPr>
        <p:spPr/>
        <p:txBody>
          <a:bodyPr/>
          <a:lstStyle/>
          <a:p>
            <a:r>
              <a:rPr lang="en-US" dirty="0" smtClean="0"/>
              <a:t>Creates the </a:t>
            </a:r>
            <a:r>
              <a:rPr lang="en-US" dirty="0"/>
              <a:t>possibility of digital </a:t>
            </a:r>
            <a:r>
              <a:rPr lang="en-US" dirty="0" smtClean="0"/>
              <a:t>signatures</a:t>
            </a:r>
          </a:p>
          <a:p>
            <a:r>
              <a:rPr lang="en-US" dirty="0" smtClean="0"/>
              <a:t>Addresses </a:t>
            </a:r>
            <a:r>
              <a:rPr lang="en-US" dirty="0"/>
              <a:t>the main weakness of symmetric cryptography </a:t>
            </a:r>
            <a:endParaRPr lang="en-US" dirty="0" smtClean="0"/>
          </a:p>
          <a:p>
            <a:r>
              <a:rPr lang="en-US" dirty="0" smtClean="0"/>
              <a:t>Involves two separate but </a:t>
            </a:r>
            <a:r>
              <a:rPr lang="en-US" dirty="0"/>
              <a:t>mathematically related </a:t>
            </a:r>
            <a:r>
              <a:rPr lang="en-US" dirty="0" smtClean="0"/>
              <a:t>keys</a:t>
            </a:r>
          </a:p>
          <a:p>
            <a:pPr lvl="1"/>
            <a:r>
              <a:rPr lang="en-US" dirty="0"/>
              <a:t>Keys are used in opposing fashion – one key undoes the actions of the other and vice </a:t>
            </a:r>
            <a:r>
              <a:rPr lang="en-US" dirty="0" smtClean="0"/>
              <a:t>versa</a:t>
            </a:r>
          </a:p>
          <a:p>
            <a:r>
              <a:rPr lang="en-US" dirty="0" smtClean="0"/>
              <a:t>Exchanges of keys via digital certificates</a:t>
            </a:r>
            <a:endParaRPr lang="en-US" dirty="0"/>
          </a:p>
        </p:txBody>
      </p:sp>
    </p:spTree>
    <p:extLst>
      <p:ext uri="{BB962C8B-B14F-4D97-AF65-F5344CB8AC3E}">
        <p14:creationId xmlns:p14="http://schemas.microsoft.com/office/powerpoint/2010/main" val="75998278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altLang="en-US" dirty="0"/>
              <a:t>Asymmetric Encryption (</a:t>
            </a:r>
            <a:r>
              <a:rPr lang="en-US" altLang="en-US" i="1" dirty="0"/>
              <a:t>continued</a:t>
            </a:r>
            <a:r>
              <a:rPr lang="en-US" altLang="en-US" dirty="0"/>
              <a:t>)</a:t>
            </a:r>
            <a:endParaRPr lang="en-US" altLang="en-US" dirty="0" smtClean="0"/>
          </a:p>
        </p:txBody>
      </p:sp>
      <p:sp>
        <p:nvSpPr>
          <p:cNvPr id="57347" name="Content Placeholder 2"/>
          <p:cNvSpPr>
            <a:spLocks noGrp="1"/>
          </p:cNvSpPr>
          <p:nvPr>
            <p:ph idx="1"/>
          </p:nvPr>
        </p:nvSpPr>
        <p:spPr/>
        <p:txBody>
          <a:bodyPr/>
          <a:lstStyle/>
          <a:p>
            <a:r>
              <a:rPr lang="en-US" altLang="en-US" dirty="0" smtClean="0"/>
              <a:t>System works by using hard math problems.</a:t>
            </a:r>
          </a:p>
          <a:p>
            <a:pPr lvl="1"/>
            <a:r>
              <a:rPr lang="en-US" altLang="en-US" dirty="0" smtClean="0"/>
              <a:t>A common method relies on the difficulty of factoring large numbers. </a:t>
            </a:r>
          </a:p>
          <a:p>
            <a:r>
              <a:rPr lang="en-US" altLang="en-US" b="1" dirty="0" smtClean="0"/>
              <a:t>Trapdoor functions </a:t>
            </a:r>
            <a:r>
              <a:rPr lang="en-US" altLang="en-US" dirty="0" smtClean="0"/>
              <a:t>are difficult to process without the key but easy to process when you have the key.</a:t>
            </a:r>
          </a:p>
          <a:p>
            <a:r>
              <a:rPr lang="en-US" altLang="en-US" dirty="0" smtClean="0"/>
              <a:t>Computers can easily multiply very large primes with hundreds or thousands of digits but cannot easily factor the product.</a:t>
            </a:r>
          </a:p>
          <a:p>
            <a:r>
              <a:rPr lang="en-US" altLang="en-US" dirty="0" smtClean="0"/>
              <a:t>Public key systems form the basis for </a:t>
            </a:r>
            <a:r>
              <a:rPr lang="en-US" altLang="en-US" i="1" dirty="0" smtClean="0"/>
              <a:t>digital signatures</a:t>
            </a:r>
            <a:r>
              <a:rPr lang="en-US" altLang="en-US" dirty="0" smtClean="0"/>
              <a:t>.</a:t>
            </a:r>
          </a:p>
        </p:txBody>
      </p:sp>
    </p:spTree>
    <p:extLst>
      <p:ext uri="{BB962C8B-B14F-4D97-AF65-F5344CB8AC3E}">
        <p14:creationId xmlns:p14="http://schemas.microsoft.com/office/powerpoint/2010/main" val="375324560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altLang="en-US" dirty="0" smtClean="0"/>
              <a:t>Diffie-Hellman (DH)</a:t>
            </a:r>
          </a:p>
        </p:txBody>
      </p:sp>
      <p:sp>
        <p:nvSpPr>
          <p:cNvPr id="59395" name="Content Placeholder 2"/>
          <p:cNvSpPr>
            <a:spLocks noGrp="1"/>
          </p:cNvSpPr>
          <p:nvPr>
            <p:ph idx="1"/>
          </p:nvPr>
        </p:nvSpPr>
        <p:spPr/>
        <p:txBody>
          <a:bodyPr/>
          <a:lstStyle/>
          <a:p>
            <a:r>
              <a:rPr lang="en-US" altLang="en-US" dirty="0" smtClean="0"/>
              <a:t>DH created in 1976 by Whitfield Diffie and Martin Hellman.</a:t>
            </a:r>
          </a:p>
          <a:p>
            <a:r>
              <a:rPr lang="en-US" altLang="en-US" dirty="0" smtClean="0"/>
              <a:t>The protocol is one of the most common encryption protocols in use today. </a:t>
            </a:r>
          </a:p>
          <a:p>
            <a:r>
              <a:rPr lang="en-US" altLang="en-US" dirty="0" smtClean="0"/>
              <a:t>DH is used for:</a:t>
            </a:r>
          </a:p>
          <a:p>
            <a:pPr lvl="1"/>
            <a:r>
              <a:rPr lang="en-US" altLang="en-US" dirty="0" smtClean="0"/>
              <a:t>Electronic key exchange method of the Secure Sockets Layer (SSL) protocol</a:t>
            </a:r>
          </a:p>
          <a:p>
            <a:pPr lvl="1"/>
            <a:r>
              <a:rPr lang="en-US" altLang="en-US" dirty="0" smtClean="0"/>
              <a:t>TLS, SSH, and IPsec protocols</a:t>
            </a:r>
          </a:p>
          <a:p>
            <a:pPr lvl="1"/>
            <a:r>
              <a:rPr lang="en-US" altLang="en-US" dirty="0" smtClean="0"/>
              <a:t>Sharing of a secret key between two people who have not contacted each other before.</a:t>
            </a:r>
          </a:p>
        </p:txBody>
      </p:sp>
    </p:spTree>
    <p:extLst>
      <p:ext uri="{BB962C8B-B14F-4D97-AF65-F5344CB8AC3E}">
        <p14:creationId xmlns:p14="http://schemas.microsoft.com/office/powerpoint/2010/main" val="2260669318"/>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dirty="0" smtClean="0"/>
              <a:t>RSA</a:t>
            </a:r>
          </a:p>
        </p:txBody>
      </p:sp>
      <p:sp>
        <p:nvSpPr>
          <p:cNvPr id="58371" name="Content Placeholder 2"/>
          <p:cNvSpPr>
            <a:spLocks noGrp="1"/>
          </p:cNvSpPr>
          <p:nvPr>
            <p:ph idx="1"/>
          </p:nvPr>
        </p:nvSpPr>
        <p:spPr/>
        <p:txBody>
          <a:bodyPr/>
          <a:lstStyle/>
          <a:p>
            <a:r>
              <a:rPr lang="en-US" altLang="en-US" dirty="0" smtClean="0"/>
              <a:t>Ron Rivest, Adi Shamir, and Leonard Adleman (RSA)</a:t>
            </a:r>
          </a:p>
          <a:p>
            <a:r>
              <a:rPr lang="en-US" altLang="en-US" dirty="0" smtClean="0"/>
              <a:t>One of the first public key cryptosystems invented</a:t>
            </a:r>
          </a:p>
          <a:p>
            <a:pPr lvl="1"/>
            <a:r>
              <a:rPr lang="en-US" altLang="en-US" dirty="0" smtClean="0"/>
              <a:t>Published in 1997</a:t>
            </a:r>
          </a:p>
          <a:p>
            <a:pPr lvl="1"/>
            <a:r>
              <a:rPr lang="en-US" altLang="en-US" dirty="0" smtClean="0"/>
              <a:t>Used for encryption and digital signatures</a:t>
            </a:r>
          </a:p>
          <a:p>
            <a:pPr lvl="1"/>
            <a:r>
              <a:rPr lang="en-US" altLang="en-US" dirty="0" smtClean="0"/>
              <a:t>Uses the product of two very large prime numbers 100 to 200 digits long and of equal length</a:t>
            </a:r>
          </a:p>
          <a:p>
            <a:r>
              <a:rPr lang="en-US" altLang="en-US" dirty="0" smtClean="0"/>
              <a:t>A simple algorithm that has withstood the test of more than 20 years of analysis</a:t>
            </a:r>
          </a:p>
        </p:txBody>
      </p:sp>
    </p:spTree>
    <p:extLst>
      <p:ext uri="{BB962C8B-B14F-4D97-AF65-F5344CB8AC3E}">
        <p14:creationId xmlns:p14="http://schemas.microsoft.com/office/powerpoint/2010/main" val="11734868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altLang="en-US" dirty="0" smtClean="0"/>
              <a:t>RSA (</a:t>
            </a:r>
            <a:r>
              <a:rPr lang="en-US" altLang="en-US" i="1" dirty="0" smtClean="0"/>
              <a:t>continued</a:t>
            </a:r>
            <a:r>
              <a:rPr lang="en-US" altLang="en-US" dirty="0" smtClean="0"/>
              <a:t>)</a:t>
            </a:r>
          </a:p>
        </p:txBody>
      </p:sp>
      <p:sp>
        <p:nvSpPr>
          <p:cNvPr id="58371" name="Content Placeholder 2"/>
          <p:cNvSpPr>
            <a:spLocks noGrp="1"/>
          </p:cNvSpPr>
          <p:nvPr>
            <p:ph idx="1"/>
          </p:nvPr>
        </p:nvSpPr>
        <p:spPr/>
        <p:txBody>
          <a:bodyPr/>
          <a:lstStyle/>
          <a:p>
            <a:r>
              <a:rPr lang="en-US" altLang="en-US" dirty="0"/>
              <a:t>Does not replace symmetric encryption because RSA is 100 times slower than DES!</a:t>
            </a:r>
          </a:p>
          <a:p>
            <a:r>
              <a:rPr lang="en-US" altLang="en-US" dirty="0"/>
              <a:t>Asymmetric encryption </a:t>
            </a:r>
            <a:r>
              <a:rPr lang="en-US" altLang="en-US" dirty="0" smtClean="0"/>
              <a:t>used </a:t>
            </a:r>
            <a:r>
              <a:rPr lang="en-US" altLang="en-US" dirty="0"/>
              <a:t>to exchange symmetric </a:t>
            </a:r>
            <a:r>
              <a:rPr lang="en-US" altLang="en-US" dirty="0" smtClean="0"/>
              <a:t>keys</a:t>
            </a:r>
            <a:endParaRPr lang="en-US" altLang="en-US" dirty="0"/>
          </a:p>
        </p:txBody>
      </p:sp>
    </p:spTree>
    <p:extLst>
      <p:ext uri="{BB962C8B-B14F-4D97-AF65-F5344CB8AC3E}">
        <p14:creationId xmlns:p14="http://schemas.microsoft.com/office/powerpoint/2010/main" val="347425662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r>
              <a:rPr lang="en-US" altLang="en-US" dirty="0" smtClean="0"/>
              <a:t>ElGamal</a:t>
            </a:r>
          </a:p>
        </p:txBody>
      </p:sp>
      <p:sp>
        <p:nvSpPr>
          <p:cNvPr id="60419" name="Content Placeholder 2"/>
          <p:cNvSpPr>
            <a:spLocks noGrp="1"/>
          </p:cNvSpPr>
          <p:nvPr>
            <p:ph idx="1"/>
          </p:nvPr>
        </p:nvSpPr>
        <p:spPr/>
        <p:txBody>
          <a:bodyPr/>
          <a:lstStyle/>
          <a:p>
            <a:r>
              <a:rPr lang="en-US" altLang="en-US" dirty="0" smtClean="0"/>
              <a:t>Taher Elgamal designed the system in the early 1980s. </a:t>
            </a:r>
          </a:p>
          <a:p>
            <a:r>
              <a:rPr lang="en-US" altLang="en-US" dirty="0" smtClean="0"/>
              <a:t>It can be used for both encryption and digital signatures.</a:t>
            </a:r>
          </a:p>
          <a:p>
            <a:r>
              <a:rPr lang="en-US" altLang="en-US" dirty="0" smtClean="0"/>
              <a:t>This system was never patented and is free for use. </a:t>
            </a:r>
          </a:p>
          <a:p>
            <a:r>
              <a:rPr lang="en-US" altLang="en-US" dirty="0" smtClean="0"/>
              <a:t>It is used as the U.S. government standard for digital signatures.</a:t>
            </a:r>
          </a:p>
          <a:p>
            <a:r>
              <a:rPr lang="en-US" altLang="en-US" dirty="0" smtClean="0"/>
              <a:t>It is </a:t>
            </a:r>
            <a:r>
              <a:rPr lang="en-US" dirty="0" smtClean="0"/>
              <a:t>slower </a:t>
            </a:r>
            <a:r>
              <a:rPr lang="en-US" dirty="0"/>
              <a:t>than symmetric </a:t>
            </a:r>
            <a:r>
              <a:rPr lang="en-US" dirty="0" smtClean="0"/>
              <a:t>cryptography.</a:t>
            </a:r>
            <a:endParaRPr lang="en-US" altLang="en-US" dirty="0" smtClean="0"/>
          </a:p>
        </p:txBody>
      </p:sp>
    </p:spTree>
    <p:extLst>
      <p:ext uri="{BB962C8B-B14F-4D97-AF65-F5344CB8AC3E}">
        <p14:creationId xmlns:p14="http://schemas.microsoft.com/office/powerpoint/2010/main" val="367915498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a:xfrm>
            <a:off x="435429" y="876300"/>
            <a:ext cx="8229600" cy="876300"/>
          </a:xfrm>
        </p:spPr>
        <p:txBody>
          <a:bodyPr/>
          <a:lstStyle/>
          <a:p>
            <a:r>
              <a:rPr lang="en-US" altLang="en-US" dirty="0" smtClean="0"/>
              <a:t>Elliptic Curve Cryptography (ECC) </a:t>
            </a:r>
          </a:p>
        </p:txBody>
      </p:sp>
      <p:sp>
        <p:nvSpPr>
          <p:cNvPr id="61443" name="Content Placeholder 2"/>
          <p:cNvSpPr>
            <a:spLocks noGrp="1"/>
          </p:cNvSpPr>
          <p:nvPr>
            <p:ph idx="1"/>
          </p:nvPr>
        </p:nvSpPr>
        <p:spPr>
          <a:xfrm>
            <a:off x="402772" y="1752600"/>
            <a:ext cx="8708571" cy="4144963"/>
          </a:xfrm>
        </p:spPr>
        <p:txBody>
          <a:bodyPr/>
          <a:lstStyle/>
          <a:p>
            <a:r>
              <a:rPr lang="en-US" altLang="en-US" dirty="0" smtClean="0"/>
              <a:t>Works on the basis of elliptic curves</a:t>
            </a:r>
          </a:p>
          <a:p>
            <a:r>
              <a:rPr lang="en-US" altLang="en-US" dirty="0" smtClean="0"/>
              <a:t>Elliptic curves are defined by this equation:</a:t>
            </a:r>
          </a:p>
          <a:p>
            <a:pPr lvl="1"/>
            <a:r>
              <a:rPr lang="en-US" altLang="en-US" dirty="0" smtClean="0"/>
              <a:t>y</a:t>
            </a:r>
            <a:r>
              <a:rPr lang="en-US" altLang="en-US" baseline="30000" dirty="0" smtClean="0"/>
              <a:t>2</a:t>
            </a:r>
            <a:r>
              <a:rPr lang="en-US" altLang="en-US" dirty="0" smtClean="0"/>
              <a:t> = x</a:t>
            </a:r>
            <a:r>
              <a:rPr lang="en-US" altLang="en-US" baseline="30000" dirty="0" smtClean="0"/>
              <a:t>3</a:t>
            </a:r>
            <a:r>
              <a:rPr lang="en-US" altLang="en-US" dirty="0" smtClean="0"/>
              <a:t> + ax</a:t>
            </a:r>
            <a:r>
              <a:rPr lang="en-US" altLang="en-US" baseline="30000" dirty="0" smtClean="0"/>
              <a:t>2</a:t>
            </a:r>
            <a:r>
              <a:rPr lang="en-US" altLang="en-US" dirty="0" smtClean="0"/>
              <a:t> + b</a:t>
            </a:r>
          </a:p>
          <a:p>
            <a:r>
              <a:rPr lang="en-US" altLang="en-US" dirty="0" smtClean="0"/>
              <a:t>Elliptic curves work because they have a special property—you can add two points on the curve together and get a third point on the curve.</a:t>
            </a:r>
          </a:p>
          <a:p>
            <a:r>
              <a:rPr lang="en-US" altLang="en-US" dirty="0" smtClean="0"/>
              <a:t>Security in question due to lack of analysis.</a:t>
            </a:r>
          </a:p>
          <a:p>
            <a:r>
              <a:rPr lang="en-US" altLang="en-US" dirty="0" smtClean="0"/>
              <a:t>Unless there is a breakthrough in math, ECC will continue to be a good algorithm.</a:t>
            </a:r>
          </a:p>
          <a:p>
            <a:r>
              <a:rPr lang="en-US" altLang="en-US" dirty="0" smtClean="0">
                <a:hlinkClick r:id="rId3"/>
              </a:rPr>
              <a:t>Used in bitcoin for digital signature</a:t>
            </a:r>
            <a:endParaRPr lang="en-US" altLang="en-US" dirty="0" smtClean="0"/>
          </a:p>
        </p:txBody>
      </p:sp>
    </p:spTree>
    <p:extLst>
      <p:ext uri="{BB962C8B-B14F-4D97-AF65-F5344CB8AC3E}">
        <p14:creationId xmlns:p14="http://schemas.microsoft.com/office/powerpoint/2010/main" val="2295159105"/>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Title 1"/>
          <p:cNvSpPr>
            <a:spLocks noGrp="1"/>
          </p:cNvSpPr>
          <p:nvPr>
            <p:ph type="title"/>
          </p:nvPr>
        </p:nvSpPr>
        <p:spPr/>
        <p:txBody>
          <a:bodyPr/>
          <a:lstStyle/>
          <a:p>
            <a:r>
              <a:rPr lang="en-US" altLang="en-US" dirty="0" smtClean="0"/>
              <a:t>Elliptical Curve</a:t>
            </a:r>
          </a:p>
        </p:txBody>
      </p:sp>
      <p:pic>
        <p:nvPicPr>
          <p:cNvPr id="62467" name="Content Placeholder 3" descr="I05-03.jpg"/>
          <p:cNvPicPr>
            <a:picLocks noGrp="1" noChangeAspect="1"/>
          </p:cNvPicPr>
          <p:nvPr>
            <p:ph idx="1"/>
          </p:nvPr>
        </p:nvPicPr>
        <p:blipFill>
          <a:blip r:embed="rId3" cstate="print">
            <a:extLst>
              <a:ext uri="{28A0092B-C50C-407E-A947-70E740481C1C}">
                <a14:useLocalDpi xmlns:a14="http://schemas.microsoft.com/office/drawing/2010/main" val="0"/>
              </a:ext>
            </a:extLst>
          </a:blip>
          <a:srcRect l="-55232" r="-55232"/>
          <a:stretch>
            <a:fillRect/>
          </a:stretch>
        </p:blipFill>
        <p:spPr>
          <a:xfrm>
            <a:off x="1454550" y="2286000"/>
            <a:ext cx="6234901" cy="3429000"/>
          </a:xfrm>
        </p:spPr>
      </p:pic>
    </p:spTree>
    <p:extLst>
      <p:ext uri="{BB962C8B-B14F-4D97-AF65-F5344CB8AC3E}">
        <p14:creationId xmlns:p14="http://schemas.microsoft.com/office/powerpoint/2010/main" val="317624375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Title 1"/>
          <p:cNvSpPr>
            <a:spLocks noGrp="1"/>
          </p:cNvSpPr>
          <p:nvPr>
            <p:ph type="title"/>
          </p:nvPr>
        </p:nvSpPr>
        <p:spPr/>
        <p:txBody>
          <a:bodyPr/>
          <a:lstStyle/>
          <a:p>
            <a:r>
              <a:rPr lang="en-US" altLang="en-US" dirty="0" smtClean="0"/>
              <a:t>Asymmetric Encryption Summary</a:t>
            </a:r>
          </a:p>
        </p:txBody>
      </p:sp>
      <p:sp>
        <p:nvSpPr>
          <p:cNvPr id="63491" name="Content Placeholder 2"/>
          <p:cNvSpPr>
            <a:spLocks noGrp="1"/>
          </p:cNvSpPr>
          <p:nvPr>
            <p:ph idx="1"/>
          </p:nvPr>
        </p:nvSpPr>
        <p:spPr/>
        <p:txBody>
          <a:bodyPr/>
          <a:lstStyle/>
          <a:p>
            <a:r>
              <a:rPr lang="en-US" altLang="en-US" dirty="0" smtClean="0"/>
              <a:t>Creates the possibility of digital signatures</a:t>
            </a:r>
          </a:p>
          <a:p>
            <a:r>
              <a:rPr lang="en-US" altLang="en-US" dirty="0" smtClean="0"/>
              <a:t>Corrects the main weakness of symmetric cryptography. </a:t>
            </a:r>
          </a:p>
          <a:p>
            <a:r>
              <a:rPr lang="en-US" altLang="en-US" dirty="0" smtClean="0"/>
              <a:t>Ability to send messages securely without senders and receivers having had prior contact. </a:t>
            </a:r>
          </a:p>
          <a:p>
            <a:r>
              <a:rPr lang="en-US" altLang="en-US" dirty="0" smtClean="0"/>
              <a:t>Digital signatures enable faster and more efficient exchange of all kinds of documents.</a:t>
            </a:r>
          </a:p>
          <a:p>
            <a:r>
              <a:rPr lang="en-US" altLang="en-US" dirty="0" smtClean="0"/>
              <a:t>With strong algorithms and good key lengths, security can be assured.</a:t>
            </a:r>
          </a:p>
        </p:txBody>
      </p:sp>
    </p:spTree>
    <p:extLst>
      <p:ext uri="{BB962C8B-B14F-4D97-AF65-F5344CB8AC3E}">
        <p14:creationId xmlns:p14="http://schemas.microsoft.com/office/powerpoint/2010/main" val="395596610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Symmetric vs. Asymmetric</a:t>
            </a:r>
          </a:p>
        </p:txBody>
      </p:sp>
      <p:sp>
        <p:nvSpPr>
          <p:cNvPr id="3" name="Content Placeholder 2"/>
          <p:cNvSpPr>
            <a:spLocks noGrp="1"/>
          </p:cNvSpPr>
          <p:nvPr>
            <p:ph idx="1"/>
          </p:nvPr>
        </p:nvSpPr>
        <p:spPr/>
        <p:txBody>
          <a:bodyPr/>
          <a:lstStyle/>
          <a:p>
            <a:r>
              <a:rPr lang="en-US" dirty="0" smtClean="0"/>
              <a:t>Both have advantages and disadvantages</a:t>
            </a:r>
          </a:p>
          <a:p>
            <a:pPr lvl="1"/>
            <a:r>
              <a:rPr lang="en-US" dirty="0"/>
              <a:t>Symmetric encryption tends to be faster, is less computationally involved, and is better for bulk transfers. </a:t>
            </a:r>
            <a:endParaRPr lang="en-US" dirty="0" smtClean="0"/>
          </a:p>
          <a:p>
            <a:pPr lvl="2"/>
            <a:r>
              <a:rPr lang="en-US" dirty="0" smtClean="0"/>
              <a:t>Suffers </a:t>
            </a:r>
            <a:r>
              <a:rPr lang="en-US" dirty="0"/>
              <a:t>from a key management problem in that keys must be protected from unauthorized </a:t>
            </a:r>
            <a:r>
              <a:rPr lang="en-US" dirty="0" smtClean="0"/>
              <a:t>parties</a:t>
            </a:r>
          </a:p>
          <a:p>
            <a:pPr lvl="1"/>
            <a:r>
              <a:rPr lang="en-US" dirty="0" smtClean="0"/>
              <a:t>Asymmetric </a:t>
            </a:r>
            <a:r>
              <a:rPr lang="en-US" dirty="0"/>
              <a:t>methods resolve the key secrecy issue with public keys</a:t>
            </a:r>
            <a:r>
              <a:rPr lang="en-US" dirty="0" smtClean="0"/>
              <a:t>,</a:t>
            </a:r>
          </a:p>
          <a:p>
            <a:pPr lvl="2"/>
            <a:r>
              <a:rPr lang="en-US" dirty="0" smtClean="0"/>
              <a:t>Add significant </a:t>
            </a:r>
            <a:r>
              <a:rPr lang="en-US" dirty="0"/>
              <a:t>computational complexity that makes them less suited for bulk </a:t>
            </a:r>
            <a:r>
              <a:rPr lang="en-US" dirty="0" smtClean="0"/>
              <a:t>encryption</a:t>
            </a:r>
            <a:endParaRPr lang="en-US" dirty="0"/>
          </a:p>
        </p:txBody>
      </p:sp>
    </p:spTree>
    <p:extLst>
      <p:ext uri="{BB962C8B-B14F-4D97-AF65-F5344CB8AC3E}">
        <p14:creationId xmlns:p14="http://schemas.microsoft.com/office/powerpoint/2010/main" val="20871753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smtClean="0"/>
              <a:t>Introduction </a:t>
            </a:r>
            <a:r>
              <a:rPr lang="en-US" altLang="en-US" dirty="0" smtClean="0"/>
              <a:t>(</a:t>
            </a:r>
            <a:r>
              <a:rPr lang="en-US" altLang="en-US" i="1" dirty="0" smtClean="0"/>
              <a:t>continued</a:t>
            </a:r>
            <a:r>
              <a:rPr lang="en-US" altLang="en-US" dirty="0" smtClean="0"/>
              <a:t>)</a:t>
            </a:r>
          </a:p>
        </p:txBody>
      </p:sp>
      <p:sp>
        <p:nvSpPr>
          <p:cNvPr id="8195" name="Content Placeholder 2"/>
          <p:cNvSpPr>
            <a:spLocks noGrp="1"/>
          </p:cNvSpPr>
          <p:nvPr>
            <p:ph idx="1"/>
          </p:nvPr>
        </p:nvSpPr>
        <p:spPr/>
        <p:txBody>
          <a:bodyPr/>
          <a:lstStyle/>
          <a:p>
            <a:r>
              <a:rPr lang="en-US" altLang="en-US" dirty="0" smtClean="0"/>
              <a:t>Cryptanalysis</a:t>
            </a:r>
            <a:r>
              <a:rPr lang="en-US" altLang="en-US" dirty="0"/>
              <a:t> – </a:t>
            </a:r>
            <a:r>
              <a:rPr lang="en-US" altLang="en-US" dirty="0" smtClean="0"/>
              <a:t>the </a:t>
            </a:r>
            <a:r>
              <a:rPr lang="en-US" altLang="en-US" dirty="0"/>
              <a:t>process of analyzing available information in an attempt to return the encrypted message to its original </a:t>
            </a:r>
            <a:r>
              <a:rPr lang="en-US" altLang="en-US" dirty="0" smtClean="0"/>
              <a:t>form</a:t>
            </a:r>
          </a:p>
          <a:p>
            <a:pPr lvl="1"/>
            <a:r>
              <a:rPr lang="en-US" b="1" dirty="0" smtClean="0"/>
              <a:t>Differential cryptanalysis</a:t>
            </a:r>
            <a:r>
              <a:rPr lang="en-US" dirty="0"/>
              <a:t> </a:t>
            </a:r>
            <a:r>
              <a:rPr lang="en-US" dirty="0" smtClean="0"/>
              <a:t>– compares the </a:t>
            </a:r>
            <a:r>
              <a:rPr lang="en-US" dirty="0"/>
              <a:t>input plaintext to the output </a:t>
            </a:r>
            <a:r>
              <a:rPr lang="en-US" dirty="0" smtClean="0"/>
              <a:t>ciphertext to try and determine </a:t>
            </a:r>
            <a:r>
              <a:rPr lang="en-US" dirty="0"/>
              <a:t>the key used to encrypt the </a:t>
            </a:r>
            <a:r>
              <a:rPr lang="en-US" dirty="0" smtClean="0"/>
              <a:t>information</a:t>
            </a:r>
          </a:p>
          <a:p>
            <a:pPr lvl="1"/>
            <a:r>
              <a:rPr lang="en-US" b="1" dirty="0" smtClean="0"/>
              <a:t>Linear </a:t>
            </a:r>
            <a:r>
              <a:rPr lang="en-US" b="1" dirty="0"/>
              <a:t>cryptanalysis </a:t>
            </a:r>
            <a:r>
              <a:rPr lang="en-US" dirty="0"/>
              <a:t> </a:t>
            </a:r>
            <a:r>
              <a:rPr lang="en-US" dirty="0" smtClean="0"/>
              <a:t>– uses </a:t>
            </a:r>
            <a:r>
              <a:rPr lang="en-US" dirty="0"/>
              <a:t>both plaintext and </a:t>
            </a:r>
            <a:r>
              <a:rPr lang="en-US" dirty="0" smtClean="0"/>
              <a:t>ciphertext; puts </a:t>
            </a:r>
            <a:r>
              <a:rPr lang="en-US" dirty="0"/>
              <a:t>the plaintext through a simplified cipher to try and deduce what the key is likely to be in the full version of the </a:t>
            </a:r>
            <a:r>
              <a:rPr lang="en-US" dirty="0" smtClean="0"/>
              <a:t>cipher</a:t>
            </a:r>
            <a:endParaRPr lang="en-US" altLang="en-US" dirty="0"/>
          </a:p>
        </p:txBody>
      </p:sp>
    </p:spTree>
    <p:extLst>
      <p:ext uri="{BB962C8B-B14F-4D97-AF65-F5344CB8AC3E}">
        <p14:creationId xmlns:p14="http://schemas.microsoft.com/office/powerpoint/2010/main" val="3079983022"/>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Quantum Cryptography</a:t>
            </a:r>
          </a:p>
        </p:txBody>
      </p:sp>
      <p:sp>
        <p:nvSpPr>
          <p:cNvPr id="3" name="Content Placeholder 2"/>
          <p:cNvSpPr>
            <a:spLocks noGrp="1"/>
          </p:cNvSpPr>
          <p:nvPr>
            <p:ph idx="1"/>
          </p:nvPr>
        </p:nvSpPr>
        <p:spPr/>
        <p:txBody>
          <a:bodyPr/>
          <a:lstStyle/>
          <a:p>
            <a:r>
              <a:rPr lang="en-US" dirty="0" smtClean="0"/>
              <a:t>Quantum cryptography based on </a:t>
            </a:r>
            <a:r>
              <a:rPr lang="en-US" dirty="0"/>
              <a:t>quantum mechanics, </a:t>
            </a:r>
            <a:r>
              <a:rPr lang="en-US" dirty="0" smtClean="0"/>
              <a:t>e.g.,  </a:t>
            </a:r>
            <a:r>
              <a:rPr lang="en-US" dirty="0"/>
              <a:t>superposition and </a:t>
            </a:r>
            <a:r>
              <a:rPr lang="en-US" dirty="0" smtClean="0"/>
              <a:t>entanglement.</a:t>
            </a:r>
          </a:p>
          <a:p>
            <a:r>
              <a:rPr lang="en-US" dirty="0" smtClean="0"/>
              <a:t>Principle of most concern in </a:t>
            </a:r>
            <a:r>
              <a:rPr lang="en-US" dirty="0"/>
              <a:t>quantum </a:t>
            </a:r>
            <a:r>
              <a:rPr lang="en-US" dirty="0" smtClean="0"/>
              <a:t>mechanics is that </a:t>
            </a:r>
            <a:r>
              <a:rPr lang="en-US" dirty="0"/>
              <a:t>the measuring of data disturbs the </a:t>
            </a:r>
            <a:r>
              <a:rPr lang="en-US" dirty="0" smtClean="0"/>
              <a:t>data.</a:t>
            </a:r>
          </a:p>
          <a:p>
            <a:r>
              <a:rPr lang="en-US" i="1" dirty="0" smtClean="0"/>
              <a:t>Quantum key </a:t>
            </a:r>
            <a:r>
              <a:rPr lang="en-US" i="1" dirty="0"/>
              <a:t>distribution </a:t>
            </a:r>
            <a:r>
              <a:rPr lang="en-US" dirty="0" smtClean="0"/>
              <a:t>applies quantum cryptography in determining whether data has been intercepted in transit.</a:t>
            </a:r>
          </a:p>
          <a:p>
            <a:r>
              <a:rPr lang="en-US" dirty="0" smtClean="0"/>
              <a:t>Other fields include quantum cryptanalysis and post-quantum cryptography.</a:t>
            </a:r>
            <a:endParaRPr lang="en-US" dirty="0"/>
          </a:p>
        </p:txBody>
      </p:sp>
    </p:spTree>
    <p:extLst>
      <p:ext uri="{BB962C8B-B14F-4D97-AF65-F5344CB8AC3E}">
        <p14:creationId xmlns:p14="http://schemas.microsoft.com/office/powerpoint/2010/main" val="384106905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smtClean="0"/>
              <a:t>Steganography</a:t>
            </a:r>
          </a:p>
        </p:txBody>
      </p:sp>
      <p:sp>
        <p:nvSpPr>
          <p:cNvPr id="64515" name="Content Placeholder 2"/>
          <p:cNvSpPr>
            <a:spLocks noGrp="1"/>
          </p:cNvSpPr>
          <p:nvPr>
            <p:ph idx="1"/>
          </p:nvPr>
        </p:nvSpPr>
        <p:spPr/>
        <p:txBody>
          <a:bodyPr/>
          <a:lstStyle/>
          <a:p>
            <a:r>
              <a:rPr lang="en-US" altLang="en-US" dirty="0" smtClean="0"/>
              <a:t>Steganography is an offshoot of cryptography technology</a:t>
            </a:r>
          </a:p>
          <a:p>
            <a:pPr lvl="1"/>
            <a:r>
              <a:rPr lang="en-US" altLang="en-US" dirty="0" smtClean="0"/>
              <a:t>Greek word </a:t>
            </a:r>
            <a:r>
              <a:rPr lang="en-US" altLang="en-US" i="1" dirty="0" smtClean="0"/>
              <a:t>steganos</a:t>
            </a:r>
            <a:r>
              <a:rPr lang="en-US" altLang="en-US" dirty="0" smtClean="0"/>
              <a:t>, meaning covered</a:t>
            </a:r>
          </a:p>
          <a:p>
            <a:pPr lvl="1"/>
            <a:r>
              <a:rPr lang="en-US" altLang="en-US" dirty="0" smtClean="0"/>
              <a:t>Invisible ink, or tattoo, on head under hair</a:t>
            </a:r>
          </a:p>
          <a:p>
            <a:pPr lvl="1"/>
            <a:r>
              <a:rPr lang="en-US" altLang="en-US" dirty="0" smtClean="0"/>
              <a:t>Commonly hiding text message in picture file</a:t>
            </a:r>
          </a:p>
          <a:p>
            <a:r>
              <a:rPr lang="en-US" altLang="en-US" dirty="0" smtClean="0"/>
              <a:t>Detection is difficult.</a:t>
            </a:r>
          </a:p>
          <a:p>
            <a:r>
              <a:rPr lang="en-US" altLang="en-US" dirty="0" smtClean="0"/>
              <a:t>Images do not attract attention.</a:t>
            </a:r>
          </a:p>
          <a:p>
            <a:r>
              <a:rPr lang="en-US" altLang="en-US" dirty="0" smtClean="0"/>
              <a:t>Message can also be encrypted.</a:t>
            </a:r>
          </a:p>
        </p:txBody>
      </p:sp>
    </p:spTree>
    <p:extLst>
      <p:ext uri="{BB962C8B-B14F-4D97-AF65-F5344CB8AC3E}">
        <p14:creationId xmlns:p14="http://schemas.microsoft.com/office/powerpoint/2010/main" val="367757988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Title 1"/>
          <p:cNvSpPr>
            <a:spLocks noGrp="1"/>
          </p:cNvSpPr>
          <p:nvPr>
            <p:ph type="title"/>
          </p:nvPr>
        </p:nvSpPr>
        <p:spPr/>
        <p:txBody>
          <a:bodyPr/>
          <a:lstStyle/>
          <a:p>
            <a:r>
              <a:rPr lang="en-US" altLang="en-US" dirty="0" smtClean="0"/>
              <a:t>Steganography (</a:t>
            </a:r>
            <a:r>
              <a:rPr lang="en-US" altLang="en-US" i="1" dirty="0" smtClean="0"/>
              <a:t>continued</a:t>
            </a:r>
            <a:r>
              <a:rPr lang="en-US" altLang="en-US" dirty="0" smtClean="0"/>
              <a:t>)</a:t>
            </a:r>
          </a:p>
        </p:txBody>
      </p:sp>
      <p:sp>
        <p:nvSpPr>
          <p:cNvPr id="64515" name="Content Placeholder 2"/>
          <p:cNvSpPr>
            <a:spLocks noGrp="1"/>
          </p:cNvSpPr>
          <p:nvPr>
            <p:ph idx="1"/>
          </p:nvPr>
        </p:nvSpPr>
        <p:spPr/>
        <p:txBody>
          <a:bodyPr/>
          <a:lstStyle/>
          <a:p>
            <a:r>
              <a:rPr lang="en-US" altLang="en-US" dirty="0" smtClean="0"/>
              <a:t>Most publicized uses of steganography are  </a:t>
            </a:r>
            <a:r>
              <a:rPr lang="en-US" dirty="0" smtClean="0"/>
              <a:t>to </a:t>
            </a:r>
            <a:r>
              <a:rPr lang="en-US" dirty="0"/>
              <a:t>hide illegal </a:t>
            </a:r>
            <a:r>
              <a:rPr lang="en-US" dirty="0" smtClean="0"/>
              <a:t>material.</a:t>
            </a:r>
          </a:p>
          <a:p>
            <a:pPr lvl="1"/>
            <a:r>
              <a:rPr lang="en-US" dirty="0" smtClean="0"/>
              <a:t>Pornography</a:t>
            </a:r>
            <a:endParaRPr lang="en-US" dirty="0"/>
          </a:p>
          <a:p>
            <a:pPr lvl="1"/>
            <a:r>
              <a:rPr lang="en-US" dirty="0" smtClean="0"/>
              <a:t>Covert </a:t>
            </a:r>
            <a:r>
              <a:rPr lang="en-US" dirty="0"/>
              <a:t>communication by terrorist networks </a:t>
            </a:r>
            <a:endParaRPr lang="en-US" altLang="en-US" dirty="0" smtClean="0"/>
          </a:p>
          <a:p>
            <a:r>
              <a:rPr lang="en-US" altLang="en-US" dirty="0" smtClean="0"/>
              <a:t>Popular </a:t>
            </a:r>
            <a:r>
              <a:rPr lang="en-US" dirty="0" smtClean="0"/>
              <a:t>steganography </a:t>
            </a:r>
            <a:r>
              <a:rPr lang="en-US" dirty="0"/>
              <a:t>detection tools include </a:t>
            </a:r>
            <a:r>
              <a:rPr lang="en-US" altLang="en-US" dirty="0" smtClean="0"/>
              <a:t>:</a:t>
            </a:r>
            <a:endParaRPr lang="en-US" altLang="en-US" dirty="0"/>
          </a:p>
          <a:p>
            <a:pPr lvl="1"/>
            <a:r>
              <a:rPr lang="en-US" altLang="en-US" dirty="0" smtClean="0"/>
              <a:t>Stegdetect</a:t>
            </a:r>
          </a:p>
          <a:p>
            <a:pPr lvl="1"/>
            <a:r>
              <a:rPr lang="en-US" altLang="en-US" dirty="0" smtClean="0"/>
              <a:t>StegSecret</a:t>
            </a:r>
          </a:p>
          <a:p>
            <a:pPr lvl="1"/>
            <a:r>
              <a:rPr lang="en-US" altLang="en-US" dirty="0" smtClean="0"/>
              <a:t>StegSpy</a:t>
            </a:r>
          </a:p>
          <a:p>
            <a:pPr lvl="1"/>
            <a:r>
              <a:rPr lang="en-US" altLang="en-US" dirty="0" smtClean="0"/>
              <a:t>Family of SARC tools</a:t>
            </a:r>
            <a:endParaRPr lang="en-US" altLang="en-US" dirty="0"/>
          </a:p>
        </p:txBody>
      </p:sp>
    </p:spTree>
    <p:extLst>
      <p:ext uri="{BB962C8B-B14F-4D97-AF65-F5344CB8AC3E}">
        <p14:creationId xmlns:p14="http://schemas.microsoft.com/office/powerpoint/2010/main" val="158664845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altLang="en-US" dirty="0" smtClean="0"/>
              <a:t>Googling Steganography</a:t>
            </a:r>
          </a:p>
        </p:txBody>
      </p:sp>
      <p:pic>
        <p:nvPicPr>
          <p:cNvPr id="65539" name="Content Placeholder 3" descr="I05-04.jpg"/>
          <p:cNvPicPr>
            <a:picLocks noGrp="1" noChangeAspect="1"/>
          </p:cNvPicPr>
          <p:nvPr>
            <p:ph idx="1"/>
          </p:nvPr>
        </p:nvPicPr>
        <p:blipFill>
          <a:blip r:embed="rId3" cstate="print">
            <a:extLst>
              <a:ext uri="{28A0092B-C50C-407E-A947-70E740481C1C}">
                <a14:useLocalDpi xmlns:a14="http://schemas.microsoft.com/office/drawing/2010/main" val="0"/>
              </a:ext>
            </a:extLst>
          </a:blip>
          <a:srcRect l="-6822" r="-6822"/>
          <a:stretch>
            <a:fillRect/>
          </a:stretch>
        </p:blipFill>
        <p:spPr>
          <a:xfrm>
            <a:off x="876300" y="2031004"/>
            <a:ext cx="7391400" cy="4064996"/>
          </a:xfrm>
        </p:spPr>
      </p:pic>
    </p:spTree>
    <p:extLst>
      <p:ext uri="{BB962C8B-B14F-4D97-AF65-F5344CB8AC3E}">
        <p14:creationId xmlns:p14="http://schemas.microsoft.com/office/powerpoint/2010/main" val="32111587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6562" name="Content Placeholder 3" descr="I05-05.jpg"/>
          <p:cNvPicPr>
            <a:picLocks noGrp="1" noChangeAspect="1"/>
          </p:cNvPicPr>
          <p:nvPr>
            <p:ph idx="4294967295"/>
          </p:nvPr>
        </p:nvPicPr>
        <p:blipFill>
          <a:blip r:embed="rId3">
            <a:extLst>
              <a:ext uri="{28A0092B-C50C-407E-A947-70E740481C1C}">
                <a14:useLocalDpi xmlns:a14="http://schemas.microsoft.com/office/drawing/2010/main" val="0"/>
              </a:ext>
            </a:extLst>
          </a:blip>
          <a:srcRect l="-9834" r="-9834"/>
          <a:stretch>
            <a:fillRect/>
          </a:stretch>
        </p:blipFill>
        <p:spPr>
          <a:xfrm>
            <a:off x="1676400" y="2057400"/>
            <a:ext cx="5670550" cy="3116263"/>
          </a:xfrm>
        </p:spPr>
      </p:pic>
    </p:spTree>
    <p:extLst>
      <p:ext uri="{BB962C8B-B14F-4D97-AF65-F5344CB8AC3E}">
        <p14:creationId xmlns:p14="http://schemas.microsoft.com/office/powerpoint/2010/main" val="282452848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p:cNvSpPr>
            <a:spLocks noGrp="1"/>
          </p:cNvSpPr>
          <p:nvPr>
            <p:ph type="title"/>
          </p:nvPr>
        </p:nvSpPr>
        <p:spPr/>
        <p:txBody>
          <a:bodyPr/>
          <a:lstStyle/>
          <a:p>
            <a:r>
              <a:rPr lang="en-US" altLang="en-US" dirty="0" smtClean="0"/>
              <a:t>Cryptography Algorithm Use</a:t>
            </a:r>
          </a:p>
        </p:txBody>
      </p:sp>
      <p:sp>
        <p:nvSpPr>
          <p:cNvPr id="67587" name="Content Placeholder 2"/>
          <p:cNvSpPr>
            <a:spLocks noGrp="1"/>
          </p:cNvSpPr>
          <p:nvPr>
            <p:ph idx="1"/>
          </p:nvPr>
        </p:nvSpPr>
        <p:spPr/>
        <p:txBody>
          <a:bodyPr/>
          <a:lstStyle/>
          <a:p>
            <a:r>
              <a:rPr lang="en-US" altLang="en-US" dirty="0" smtClean="0"/>
              <a:t>The </a:t>
            </a:r>
            <a:r>
              <a:rPr lang="en-US" dirty="0" smtClean="0"/>
              <a:t>best </a:t>
            </a:r>
            <a:r>
              <a:rPr lang="en-US" dirty="0"/>
              <a:t>way to </a:t>
            </a:r>
            <a:r>
              <a:rPr lang="en-US" dirty="0" smtClean="0"/>
              <a:t>secure data online with </a:t>
            </a:r>
            <a:r>
              <a:rPr lang="en-US" dirty="0"/>
              <a:t>current technology is to use </a:t>
            </a:r>
            <a:r>
              <a:rPr lang="en-US" dirty="0" smtClean="0"/>
              <a:t>encryption.</a:t>
            </a:r>
          </a:p>
          <a:p>
            <a:r>
              <a:rPr lang="en-US" altLang="en-US" dirty="0" smtClean="0"/>
              <a:t>The five components of security are:</a:t>
            </a:r>
          </a:p>
          <a:p>
            <a:pPr lvl="1"/>
            <a:r>
              <a:rPr lang="en-US" dirty="0" smtClean="0"/>
              <a:t>Confidentiality</a:t>
            </a:r>
            <a:r>
              <a:rPr lang="en-US" dirty="0"/>
              <a:t>, integrity, availability, authentication, and </a:t>
            </a:r>
            <a:r>
              <a:rPr lang="en-US" dirty="0" smtClean="0"/>
              <a:t>nonrepudiation</a:t>
            </a:r>
          </a:p>
          <a:p>
            <a:pPr lvl="2"/>
            <a:r>
              <a:rPr lang="en-US" altLang="en-US" dirty="0" smtClean="0"/>
              <a:t>Encryption addresses all components except availability</a:t>
            </a:r>
          </a:p>
          <a:p>
            <a:r>
              <a:rPr lang="en-US" altLang="en-US" dirty="0" smtClean="0"/>
              <a:t>Encryption algorithms play a key role in:</a:t>
            </a:r>
          </a:p>
          <a:p>
            <a:pPr lvl="1"/>
            <a:r>
              <a:rPr lang="en-US" altLang="en-US" dirty="0"/>
              <a:t>Key escrow; digital rights management and intellectual property </a:t>
            </a:r>
            <a:r>
              <a:rPr lang="en-US" altLang="en-US" dirty="0" smtClean="0"/>
              <a:t>protection; digital signatures</a:t>
            </a:r>
          </a:p>
        </p:txBody>
      </p:sp>
    </p:spTree>
    <p:extLst>
      <p:ext uri="{BB962C8B-B14F-4D97-AF65-F5344CB8AC3E}">
        <p14:creationId xmlns:p14="http://schemas.microsoft.com/office/powerpoint/2010/main" val="346306560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altLang="en-US" dirty="0" smtClean="0"/>
              <a:t>Confidentiality</a:t>
            </a:r>
          </a:p>
        </p:txBody>
      </p:sp>
      <p:sp>
        <p:nvSpPr>
          <p:cNvPr id="68611" name="Content Placeholder 2"/>
          <p:cNvSpPr>
            <a:spLocks noGrp="1"/>
          </p:cNvSpPr>
          <p:nvPr>
            <p:ph idx="1"/>
          </p:nvPr>
        </p:nvSpPr>
        <p:spPr/>
        <p:txBody>
          <a:bodyPr/>
          <a:lstStyle/>
          <a:p>
            <a:r>
              <a:rPr lang="en-US" altLang="en-US" dirty="0" smtClean="0"/>
              <a:t>Encryption excels at providing confidentiality.</a:t>
            </a:r>
          </a:p>
          <a:p>
            <a:r>
              <a:rPr lang="en-US" altLang="en-US" dirty="0" smtClean="0"/>
              <a:t>In most cases, symmetric encryption is favored due to speed, and the increase of size when using asymmetric encryption.</a:t>
            </a:r>
          </a:p>
          <a:p>
            <a:pPr lvl="1"/>
            <a:r>
              <a:rPr lang="en-US" altLang="en-US" dirty="0" smtClean="0"/>
              <a:t>Asymmetric </a:t>
            </a:r>
            <a:r>
              <a:rPr lang="en-US" altLang="en-US" dirty="0"/>
              <a:t>cryptography </a:t>
            </a:r>
            <a:r>
              <a:rPr lang="en-US" altLang="en-US" dirty="0" smtClean="0"/>
              <a:t>is more </a:t>
            </a:r>
            <a:r>
              <a:rPr lang="en-US" altLang="en-US" dirty="0"/>
              <a:t>efficient at protecting the confidentiality of small </a:t>
            </a:r>
            <a:r>
              <a:rPr lang="en-US" altLang="en-US" dirty="0" smtClean="0"/>
              <a:t>units, e.g. electronic </a:t>
            </a:r>
            <a:r>
              <a:rPr lang="en-US" altLang="en-US" dirty="0"/>
              <a:t>key </a:t>
            </a:r>
            <a:r>
              <a:rPr lang="en-US" altLang="en-US" dirty="0" smtClean="0"/>
              <a:t>exchange</a:t>
            </a:r>
          </a:p>
          <a:p>
            <a:r>
              <a:rPr lang="en-US" altLang="en-US" dirty="0" smtClean="0"/>
              <a:t>Secrecy of data is ensured by:</a:t>
            </a:r>
          </a:p>
          <a:p>
            <a:pPr lvl="1"/>
            <a:r>
              <a:rPr lang="en-US" altLang="en-US" dirty="0" smtClean="0"/>
              <a:t>Strength of the algorithms</a:t>
            </a:r>
          </a:p>
          <a:p>
            <a:pPr lvl="1"/>
            <a:r>
              <a:rPr lang="en-US" altLang="en-US" dirty="0" smtClean="0"/>
              <a:t>Length of the keys</a:t>
            </a:r>
            <a:endParaRPr lang="en-US" altLang="en-US" dirty="0"/>
          </a:p>
        </p:txBody>
      </p:sp>
    </p:spTree>
    <p:extLst>
      <p:ext uri="{BB962C8B-B14F-4D97-AF65-F5344CB8AC3E}">
        <p14:creationId xmlns:p14="http://schemas.microsoft.com/office/powerpoint/2010/main" val="3070578236"/>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r>
              <a:rPr lang="en-US" altLang="en-US" dirty="0" smtClean="0"/>
              <a:t>Integrity</a:t>
            </a:r>
          </a:p>
        </p:txBody>
      </p:sp>
      <p:sp>
        <p:nvSpPr>
          <p:cNvPr id="69635" name="Content Placeholder 2"/>
          <p:cNvSpPr>
            <a:spLocks noGrp="1"/>
          </p:cNvSpPr>
          <p:nvPr>
            <p:ph idx="1"/>
          </p:nvPr>
        </p:nvSpPr>
        <p:spPr/>
        <p:txBody>
          <a:bodyPr/>
          <a:lstStyle/>
          <a:p>
            <a:r>
              <a:rPr lang="en-US" altLang="en-US" dirty="0" smtClean="0"/>
              <a:t>When a message is sent, both the sender and recipient need to know that the message was not altered in transmission. </a:t>
            </a:r>
          </a:p>
          <a:p>
            <a:pPr lvl="1"/>
            <a:r>
              <a:rPr lang="en-US" altLang="en-US" dirty="0" smtClean="0"/>
              <a:t>Especially important for legal contracts. </a:t>
            </a:r>
          </a:p>
          <a:p>
            <a:r>
              <a:rPr lang="en-US" altLang="en-US" dirty="0" smtClean="0"/>
              <a:t>The ability to independently make sure that a document has not been tampered with is very important to commerce. </a:t>
            </a:r>
          </a:p>
          <a:p>
            <a:r>
              <a:rPr lang="en-US" altLang="en-US" dirty="0" smtClean="0"/>
              <a:t>The hash functions compute the message digests, and this guarantees the integrity of the message.</a:t>
            </a:r>
          </a:p>
        </p:txBody>
      </p:sp>
    </p:spTree>
    <p:extLst>
      <p:ext uri="{BB962C8B-B14F-4D97-AF65-F5344CB8AC3E}">
        <p14:creationId xmlns:p14="http://schemas.microsoft.com/office/powerpoint/2010/main" val="358603784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p:cNvSpPr>
            <a:spLocks noGrp="1"/>
          </p:cNvSpPr>
          <p:nvPr>
            <p:ph type="title"/>
          </p:nvPr>
        </p:nvSpPr>
        <p:spPr/>
        <p:txBody>
          <a:bodyPr/>
          <a:lstStyle/>
          <a:p>
            <a:r>
              <a:rPr lang="en-US" altLang="en-US" dirty="0" smtClean="0"/>
              <a:t>Authentication</a:t>
            </a:r>
          </a:p>
        </p:txBody>
      </p:sp>
      <p:sp>
        <p:nvSpPr>
          <p:cNvPr id="71683" name="Content Placeholder 2"/>
          <p:cNvSpPr>
            <a:spLocks noGrp="1"/>
          </p:cNvSpPr>
          <p:nvPr>
            <p:ph idx="1"/>
          </p:nvPr>
        </p:nvSpPr>
        <p:spPr/>
        <p:txBody>
          <a:bodyPr/>
          <a:lstStyle/>
          <a:p>
            <a:r>
              <a:rPr lang="en-US" dirty="0" smtClean="0"/>
              <a:t>Authentication </a:t>
            </a:r>
            <a:r>
              <a:rPr lang="en-US" dirty="0"/>
              <a:t>is the matching of a user to an account through previously shared credentials. </a:t>
            </a:r>
            <a:endParaRPr lang="en-US" dirty="0" smtClean="0"/>
          </a:p>
          <a:p>
            <a:r>
              <a:rPr lang="en-US" altLang="en-US" dirty="0" smtClean="0"/>
              <a:t>A </a:t>
            </a:r>
            <a:r>
              <a:rPr lang="en-US" dirty="0" smtClean="0"/>
              <a:t>combination </a:t>
            </a:r>
            <a:r>
              <a:rPr lang="en-US" dirty="0"/>
              <a:t>of cryptographic methods are commonly employed </a:t>
            </a:r>
            <a:r>
              <a:rPr lang="en-US" dirty="0" smtClean="0"/>
              <a:t>in authentication.</a:t>
            </a:r>
          </a:p>
          <a:p>
            <a:r>
              <a:rPr lang="en-US" dirty="0" smtClean="0"/>
              <a:t>From </a:t>
            </a:r>
            <a:r>
              <a:rPr lang="en-US" dirty="0"/>
              <a:t>hashing to key </a:t>
            </a:r>
            <a:r>
              <a:rPr lang="en-US" dirty="0" smtClean="0"/>
              <a:t>stretching </a:t>
            </a:r>
            <a:r>
              <a:rPr lang="en-US" dirty="0"/>
              <a:t>to encryption and digital signatures, multiple techniques are used as part of the operations involved in authentication</a:t>
            </a:r>
            <a:endParaRPr lang="en-US" altLang="en-US" dirty="0" smtClean="0"/>
          </a:p>
        </p:txBody>
      </p:sp>
    </p:spTree>
    <p:extLst>
      <p:ext uri="{BB962C8B-B14F-4D97-AF65-F5344CB8AC3E}">
        <p14:creationId xmlns:p14="http://schemas.microsoft.com/office/powerpoint/2010/main" val="329544860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r>
              <a:rPr lang="en-US" altLang="en-US" dirty="0" smtClean="0"/>
              <a:t>Nonrepudiation</a:t>
            </a:r>
          </a:p>
        </p:txBody>
      </p:sp>
      <p:sp>
        <p:nvSpPr>
          <p:cNvPr id="70659" name="Content Placeholder 2"/>
          <p:cNvSpPr>
            <a:spLocks noGrp="1"/>
          </p:cNvSpPr>
          <p:nvPr>
            <p:ph idx="1"/>
          </p:nvPr>
        </p:nvSpPr>
        <p:spPr/>
        <p:txBody>
          <a:bodyPr/>
          <a:lstStyle/>
          <a:p>
            <a:r>
              <a:rPr lang="en-US" altLang="en-US" dirty="0" smtClean="0"/>
              <a:t>The message sender cannot later deny that they sent the message.</a:t>
            </a:r>
          </a:p>
          <a:p>
            <a:r>
              <a:rPr lang="en-US" altLang="en-US" dirty="0" smtClean="0"/>
              <a:t>This is important in electronic exchanges of data, because of the lack of face-to-face</a:t>
            </a:r>
            <a:r>
              <a:rPr lang="en-US" altLang="en-US" dirty="0"/>
              <a:t> </a:t>
            </a:r>
            <a:r>
              <a:rPr lang="en-US" altLang="en-US" dirty="0" smtClean="0"/>
              <a:t>meetings.</a:t>
            </a:r>
          </a:p>
          <a:p>
            <a:r>
              <a:rPr lang="en-US" altLang="en-US" dirty="0" smtClean="0"/>
              <a:t>Nonrepudiation is tied to asymmetric cryptography and cannot be implemented with symmetric algorithms. </a:t>
            </a:r>
          </a:p>
        </p:txBody>
      </p:sp>
    </p:spTree>
    <p:extLst>
      <p:ext uri="{BB962C8B-B14F-4D97-AF65-F5344CB8AC3E}">
        <p14:creationId xmlns:p14="http://schemas.microsoft.com/office/powerpoint/2010/main" val="143134025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Cryptography in Practice</a:t>
            </a:r>
          </a:p>
        </p:txBody>
      </p:sp>
      <p:sp>
        <p:nvSpPr>
          <p:cNvPr id="3" name="Content Placeholder 2"/>
          <p:cNvSpPr>
            <a:spLocks noGrp="1"/>
          </p:cNvSpPr>
          <p:nvPr>
            <p:ph idx="1"/>
          </p:nvPr>
        </p:nvSpPr>
        <p:spPr/>
        <p:txBody>
          <a:bodyPr/>
          <a:lstStyle/>
          <a:p>
            <a:r>
              <a:rPr lang="en-US" dirty="0" smtClean="0"/>
              <a:t>Cryptography is much more than encryption</a:t>
            </a:r>
          </a:p>
          <a:p>
            <a:pPr lvl="1"/>
            <a:r>
              <a:rPr lang="en-US" dirty="0" smtClean="0"/>
              <a:t>Data protection</a:t>
            </a:r>
          </a:p>
          <a:p>
            <a:pPr lvl="1"/>
            <a:r>
              <a:rPr lang="en-US" dirty="0" smtClean="0"/>
              <a:t>Data hiding</a:t>
            </a:r>
          </a:p>
          <a:p>
            <a:pPr lvl="1"/>
            <a:r>
              <a:rPr lang="en-US" dirty="0" smtClean="0"/>
              <a:t>Integrity checks</a:t>
            </a:r>
          </a:p>
          <a:p>
            <a:pPr lvl="1"/>
            <a:r>
              <a:rPr lang="en-US" dirty="0" smtClean="0"/>
              <a:t>Nonrepudiation services</a:t>
            </a:r>
          </a:p>
          <a:p>
            <a:pPr lvl="1"/>
            <a:r>
              <a:rPr lang="en-US" dirty="0" smtClean="0"/>
              <a:t>Policy enforcement</a:t>
            </a:r>
          </a:p>
          <a:p>
            <a:pPr lvl="1"/>
            <a:r>
              <a:rPr lang="en-US" dirty="0" smtClean="0"/>
              <a:t>Key management and exchange</a:t>
            </a:r>
            <a:endParaRPr lang="en-US" dirty="0"/>
          </a:p>
        </p:txBody>
      </p:sp>
    </p:spTree>
    <p:extLst>
      <p:ext uri="{BB962C8B-B14F-4D97-AF65-F5344CB8AC3E}">
        <p14:creationId xmlns:p14="http://schemas.microsoft.com/office/powerpoint/2010/main" val="21302054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Cipher Suites</a:t>
            </a:r>
            <a:endParaRPr lang="en-US" dirty="0"/>
          </a:p>
        </p:txBody>
      </p:sp>
      <p:sp>
        <p:nvSpPr>
          <p:cNvPr id="3" name="Content Placeholder 2"/>
          <p:cNvSpPr>
            <a:spLocks noGrp="1"/>
          </p:cNvSpPr>
          <p:nvPr>
            <p:ph idx="1"/>
          </p:nvPr>
        </p:nvSpPr>
        <p:spPr/>
        <p:txBody>
          <a:bodyPr/>
          <a:lstStyle/>
          <a:p>
            <a:r>
              <a:rPr lang="en-US" dirty="0" smtClean="0"/>
              <a:t>In many applications, the </a:t>
            </a:r>
            <a:r>
              <a:rPr lang="en-US" dirty="0"/>
              <a:t>use of cryptography occurs as a collection of </a:t>
            </a:r>
            <a:r>
              <a:rPr lang="en-US" dirty="0" smtClean="0"/>
              <a:t>functions.</a:t>
            </a:r>
          </a:p>
          <a:p>
            <a:pPr lvl="1"/>
            <a:r>
              <a:rPr lang="en-US" dirty="0"/>
              <a:t>Different algorithms can be used for authentication, encryption/decryption, digital signatures, and </a:t>
            </a:r>
            <a:r>
              <a:rPr lang="en-US" dirty="0" smtClean="0"/>
              <a:t>hashing.</a:t>
            </a:r>
            <a:endParaRPr lang="en-US" dirty="0"/>
          </a:p>
          <a:p>
            <a:r>
              <a:rPr lang="en-US" i="1" dirty="0" smtClean="0"/>
              <a:t>Cipher suite </a:t>
            </a:r>
            <a:r>
              <a:rPr lang="en-US" dirty="0"/>
              <a:t>refers to an arranged group of </a:t>
            </a:r>
            <a:r>
              <a:rPr lang="en-US" dirty="0" smtClean="0"/>
              <a:t>algorithms</a:t>
            </a:r>
          </a:p>
          <a:p>
            <a:pPr lvl="1"/>
            <a:r>
              <a:rPr lang="en-US" dirty="0" smtClean="0"/>
              <a:t>TLS </a:t>
            </a:r>
            <a:r>
              <a:rPr lang="en-US" dirty="0"/>
              <a:t>Cipher Suite Registry </a:t>
            </a:r>
            <a:endParaRPr lang="en-US" dirty="0" smtClean="0"/>
          </a:p>
          <a:p>
            <a:r>
              <a:rPr lang="en-US" dirty="0" smtClean="0"/>
              <a:t>Over time, ciphers can </a:t>
            </a:r>
            <a:r>
              <a:rPr lang="en-US" dirty="0"/>
              <a:t>become vulnerable to </a:t>
            </a:r>
            <a:r>
              <a:rPr lang="en-US" dirty="0" smtClean="0"/>
              <a:t>attacks.</a:t>
            </a:r>
          </a:p>
          <a:p>
            <a:pPr lvl="1"/>
            <a:r>
              <a:rPr lang="en-US" dirty="0" smtClean="0"/>
              <a:t>Choose and apply a cipher carefully  </a:t>
            </a:r>
            <a:endParaRPr lang="en-US" dirty="0"/>
          </a:p>
        </p:txBody>
      </p:sp>
    </p:spTree>
    <p:extLst>
      <p:ext uri="{BB962C8B-B14F-4D97-AF65-F5344CB8AC3E}">
        <p14:creationId xmlns:p14="http://schemas.microsoft.com/office/powerpoint/2010/main" val="388853091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Exchange</a:t>
            </a:r>
            <a:endParaRPr lang="en-US" dirty="0"/>
          </a:p>
        </p:txBody>
      </p:sp>
      <p:sp>
        <p:nvSpPr>
          <p:cNvPr id="3" name="Content Placeholder 2"/>
          <p:cNvSpPr>
            <a:spLocks noGrp="1"/>
          </p:cNvSpPr>
          <p:nvPr>
            <p:ph idx="1"/>
          </p:nvPr>
        </p:nvSpPr>
        <p:spPr/>
        <p:txBody>
          <a:bodyPr/>
          <a:lstStyle/>
          <a:p>
            <a:r>
              <a:rPr lang="en-US" i="1" dirty="0" smtClean="0"/>
              <a:t>Key </a:t>
            </a:r>
            <a:r>
              <a:rPr lang="en-US" i="1" dirty="0"/>
              <a:t>exchange </a:t>
            </a:r>
            <a:r>
              <a:rPr lang="en-US" dirty="0"/>
              <a:t>is the central foundational element of a secure symmetric encryption system. </a:t>
            </a:r>
            <a:endParaRPr lang="en-US" dirty="0" smtClean="0"/>
          </a:p>
          <a:p>
            <a:r>
              <a:rPr lang="en-US" dirty="0" smtClean="0"/>
              <a:t>In </a:t>
            </a:r>
            <a:r>
              <a:rPr lang="en-US" dirty="0"/>
              <a:t>asymmetric systems, the key exchange problem is one of key publication. </a:t>
            </a:r>
            <a:endParaRPr lang="en-US" dirty="0" smtClean="0"/>
          </a:p>
          <a:p>
            <a:r>
              <a:rPr lang="en-US" dirty="0" smtClean="0"/>
              <a:t>The </a:t>
            </a:r>
            <a:r>
              <a:rPr lang="en-US" dirty="0"/>
              <a:t>Diffie-Hellman key exchange is one example of </a:t>
            </a:r>
            <a:r>
              <a:rPr lang="en-US" dirty="0" smtClean="0"/>
              <a:t>secure </a:t>
            </a:r>
            <a:r>
              <a:rPr lang="en-US" dirty="0"/>
              <a:t>key </a:t>
            </a:r>
            <a:r>
              <a:rPr lang="en-US" dirty="0" smtClean="0"/>
              <a:t>exchange</a:t>
            </a:r>
            <a:r>
              <a:rPr lang="en-US" dirty="0"/>
              <a:t> </a:t>
            </a:r>
            <a:r>
              <a:rPr lang="en-US" dirty="0" smtClean="0"/>
              <a:t>via digital methods and mathematical algorithms.</a:t>
            </a:r>
            <a:endParaRPr lang="en-US" dirty="0"/>
          </a:p>
        </p:txBody>
      </p:sp>
    </p:spTree>
    <p:extLst>
      <p:ext uri="{BB962C8B-B14F-4D97-AF65-F5344CB8AC3E}">
        <p14:creationId xmlns:p14="http://schemas.microsoft.com/office/powerpoint/2010/main" val="375215208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p:cNvSpPr>
            <a:spLocks noGrp="1"/>
          </p:cNvSpPr>
          <p:nvPr>
            <p:ph type="title"/>
          </p:nvPr>
        </p:nvSpPr>
        <p:spPr/>
        <p:txBody>
          <a:bodyPr/>
          <a:lstStyle/>
          <a:p>
            <a:r>
              <a:rPr lang="en-US" altLang="en-US" dirty="0" smtClean="0"/>
              <a:t>Key Escrow</a:t>
            </a:r>
          </a:p>
        </p:txBody>
      </p:sp>
      <p:sp>
        <p:nvSpPr>
          <p:cNvPr id="72707" name="Content Placeholder 2"/>
          <p:cNvSpPr>
            <a:spLocks noGrp="1"/>
          </p:cNvSpPr>
          <p:nvPr>
            <p:ph idx="1"/>
          </p:nvPr>
        </p:nvSpPr>
        <p:spPr/>
        <p:txBody>
          <a:bodyPr/>
          <a:lstStyle/>
          <a:p>
            <a:r>
              <a:rPr lang="en-US" altLang="en-US" dirty="0" smtClean="0"/>
              <a:t>The loss of a key can happen due to many reasons:</a:t>
            </a:r>
          </a:p>
          <a:p>
            <a:pPr lvl="1"/>
            <a:r>
              <a:rPr lang="en-US" altLang="en-US" dirty="0" smtClean="0"/>
              <a:t>It might simply be lost; the key holder might be incapacitated or dead; the software or hardware might fail</a:t>
            </a:r>
            <a:r>
              <a:rPr lang="en-US" altLang="en-US" dirty="0"/>
              <a:t>.</a:t>
            </a:r>
            <a:endParaRPr lang="en-US" altLang="en-US" dirty="0" smtClean="0"/>
          </a:p>
          <a:p>
            <a:r>
              <a:rPr lang="en-US" altLang="en-US" b="1" dirty="0" smtClean="0"/>
              <a:t>Key escrow</a:t>
            </a:r>
            <a:r>
              <a:rPr lang="en-US" altLang="en-US" dirty="0" smtClean="0"/>
              <a:t> refers to keeping a copy of the encryption key with a trusted third party.</a:t>
            </a:r>
          </a:p>
          <a:p>
            <a:pPr lvl="1"/>
            <a:r>
              <a:rPr lang="en-US" altLang="en-US" dirty="0" smtClean="0"/>
              <a:t>Can be used to retrieve your key in case of emergency</a:t>
            </a:r>
          </a:p>
          <a:p>
            <a:pPr lvl="1"/>
            <a:r>
              <a:rPr lang="en-US" altLang="en-US" dirty="0" smtClean="0"/>
              <a:t>Can be used by law enforcement</a:t>
            </a:r>
          </a:p>
          <a:p>
            <a:pPr lvl="1"/>
            <a:r>
              <a:rPr lang="en-US" altLang="en-US" dirty="0" smtClean="0"/>
              <a:t>Can negatively affect your security</a:t>
            </a:r>
          </a:p>
        </p:txBody>
      </p:sp>
    </p:spTree>
    <p:extLst>
      <p:ext uri="{BB962C8B-B14F-4D97-AF65-F5344CB8AC3E}">
        <p14:creationId xmlns:p14="http://schemas.microsoft.com/office/powerpoint/2010/main" val="1594448462"/>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Session Keys</a:t>
            </a:r>
            <a:endParaRPr lang="en-US" dirty="0"/>
          </a:p>
        </p:txBody>
      </p:sp>
      <p:sp>
        <p:nvSpPr>
          <p:cNvPr id="3" name="Content Placeholder 2"/>
          <p:cNvSpPr>
            <a:spLocks noGrp="1"/>
          </p:cNvSpPr>
          <p:nvPr>
            <p:ph idx="1"/>
          </p:nvPr>
        </p:nvSpPr>
        <p:spPr/>
        <p:txBody>
          <a:bodyPr/>
          <a:lstStyle/>
          <a:p>
            <a:r>
              <a:rPr lang="en-US" dirty="0" smtClean="0"/>
              <a:t>A </a:t>
            </a:r>
            <a:r>
              <a:rPr lang="en-US" i="1" dirty="0"/>
              <a:t>session key </a:t>
            </a:r>
            <a:r>
              <a:rPr lang="en-US" dirty="0"/>
              <a:t>is a symmetric key used for encrypting messages during a communication session. </a:t>
            </a:r>
            <a:endParaRPr lang="en-US" dirty="0" smtClean="0"/>
          </a:p>
          <a:p>
            <a:pPr lvl="1"/>
            <a:r>
              <a:rPr lang="en-US" dirty="0" smtClean="0"/>
              <a:t>Generated from </a:t>
            </a:r>
            <a:r>
              <a:rPr lang="en-US" dirty="0"/>
              <a:t>random </a:t>
            </a:r>
            <a:r>
              <a:rPr lang="en-US" dirty="0" smtClean="0"/>
              <a:t>seeds</a:t>
            </a:r>
          </a:p>
          <a:p>
            <a:pPr lvl="1"/>
            <a:r>
              <a:rPr lang="en-US" dirty="0" smtClean="0"/>
              <a:t>Used </a:t>
            </a:r>
            <a:r>
              <a:rPr lang="en-US" dirty="0"/>
              <a:t>for the duration of a communication </a:t>
            </a:r>
            <a:r>
              <a:rPr lang="en-US" dirty="0" smtClean="0"/>
              <a:t>session</a:t>
            </a:r>
          </a:p>
          <a:p>
            <a:r>
              <a:rPr lang="en-US" dirty="0" smtClean="0"/>
              <a:t>Session </a:t>
            </a:r>
            <a:r>
              <a:rPr lang="en-US" dirty="0"/>
              <a:t>keys offer the advantages </a:t>
            </a:r>
            <a:r>
              <a:rPr lang="en-US" dirty="0" smtClean="0"/>
              <a:t>of:</a:t>
            </a:r>
          </a:p>
          <a:p>
            <a:pPr lvl="1"/>
            <a:r>
              <a:rPr lang="en-US" dirty="0" smtClean="0"/>
              <a:t>Symmetric </a:t>
            </a:r>
            <a:r>
              <a:rPr lang="en-US" dirty="0"/>
              <a:t>encryption, speed, strength, </a:t>
            </a:r>
            <a:r>
              <a:rPr lang="en-US" dirty="0" smtClean="0"/>
              <a:t>simplicity</a:t>
            </a:r>
          </a:p>
          <a:p>
            <a:pPr lvl="1"/>
            <a:r>
              <a:rPr lang="en-US" dirty="0" smtClean="0"/>
              <a:t>Significant levels </a:t>
            </a:r>
            <a:r>
              <a:rPr lang="en-US" dirty="0"/>
              <a:t>of automated </a:t>
            </a:r>
            <a:r>
              <a:rPr lang="en-US" dirty="0" smtClean="0"/>
              <a:t>security</a:t>
            </a:r>
            <a:endParaRPr lang="en-US" dirty="0"/>
          </a:p>
        </p:txBody>
      </p:sp>
    </p:spTree>
    <p:extLst>
      <p:ext uri="{BB962C8B-B14F-4D97-AF65-F5344CB8AC3E}">
        <p14:creationId xmlns:p14="http://schemas.microsoft.com/office/powerpoint/2010/main" val="337476283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Ephemeral Keys</a:t>
            </a:r>
          </a:p>
        </p:txBody>
      </p:sp>
      <p:sp>
        <p:nvSpPr>
          <p:cNvPr id="3" name="Content Placeholder 2"/>
          <p:cNvSpPr>
            <a:spLocks noGrp="1"/>
          </p:cNvSpPr>
          <p:nvPr>
            <p:ph idx="1"/>
          </p:nvPr>
        </p:nvSpPr>
        <p:spPr/>
        <p:txBody>
          <a:bodyPr/>
          <a:lstStyle/>
          <a:p>
            <a:r>
              <a:rPr lang="en-US" b="1" dirty="0" smtClean="0"/>
              <a:t>Ephemeral </a:t>
            </a:r>
            <a:r>
              <a:rPr lang="en-US" b="1" dirty="0"/>
              <a:t>keys </a:t>
            </a:r>
            <a:r>
              <a:rPr lang="en-US" dirty="0"/>
              <a:t>are cryptographic keys that are used only once after they are generated. </a:t>
            </a:r>
            <a:endParaRPr lang="en-US" dirty="0" smtClean="0"/>
          </a:p>
          <a:p>
            <a:r>
              <a:rPr lang="en-US" dirty="0" smtClean="0"/>
              <a:t>Examples of applications are:</a:t>
            </a:r>
          </a:p>
          <a:p>
            <a:pPr lvl="1"/>
            <a:r>
              <a:rPr lang="en-US" dirty="0" smtClean="0"/>
              <a:t>Ephemeral </a:t>
            </a:r>
            <a:r>
              <a:rPr lang="en-US" dirty="0"/>
              <a:t>Diffie-Hellman (EDH) key exchange </a:t>
            </a:r>
            <a:endParaRPr lang="en-US" dirty="0" smtClean="0"/>
          </a:p>
          <a:p>
            <a:pPr lvl="1"/>
            <a:r>
              <a:rPr lang="en-US" dirty="0" smtClean="0"/>
              <a:t>Elliptic </a:t>
            </a:r>
            <a:r>
              <a:rPr lang="en-US" dirty="0"/>
              <a:t>Curve Diffie-Hellman Ephemeral (ECDHE)</a:t>
            </a:r>
          </a:p>
        </p:txBody>
      </p:sp>
    </p:spTree>
    <p:extLst>
      <p:ext uri="{BB962C8B-B14F-4D97-AF65-F5344CB8AC3E}">
        <p14:creationId xmlns:p14="http://schemas.microsoft.com/office/powerpoint/2010/main" val="63390921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Stretching</a:t>
            </a:r>
            <a:endParaRPr lang="en-US" dirty="0"/>
          </a:p>
        </p:txBody>
      </p:sp>
      <p:sp>
        <p:nvSpPr>
          <p:cNvPr id="3" name="Content Placeholder 2"/>
          <p:cNvSpPr>
            <a:spLocks noGrp="1"/>
          </p:cNvSpPr>
          <p:nvPr>
            <p:ph idx="1"/>
          </p:nvPr>
        </p:nvSpPr>
        <p:spPr/>
        <p:txBody>
          <a:bodyPr/>
          <a:lstStyle/>
          <a:p>
            <a:r>
              <a:rPr lang="en-US" b="1" dirty="0" smtClean="0"/>
              <a:t>Key </a:t>
            </a:r>
            <a:r>
              <a:rPr lang="en-US" b="1" dirty="0"/>
              <a:t>stretching </a:t>
            </a:r>
            <a:r>
              <a:rPr lang="en-US" dirty="0"/>
              <a:t>is a mechanism that takes what would be weak keys and “stretches” them to make the system more secure against brute-force attacks</a:t>
            </a:r>
            <a:r>
              <a:rPr lang="en-US" dirty="0" smtClean="0"/>
              <a:t>.</a:t>
            </a:r>
          </a:p>
          <a:p>
            <a:r>
              <a:rPr lang="en-US" dirty="0" smtClean="0"/>
              <a:t>A typical methodology involves increasing </a:t>
            </a:r>
            <a:r>
              <a:rPr lang="en-US" dirty="0"/>
              <a:t>the computational complexity by adding iterative rounds of computations </a:t>
            </a:r>
          </a:p>
          <a:p>
            <a:r>
              <a:rPr lang="en-US" dirty="0" smtClean="0"/>
              <a:t>Common forms employed today are:</a:t>
            </a:r>
          </a:p>
          <a:p>
            <a:pPr lvl="1"/>
            <a:r>
              <a:rPr lang="en-US" dirty="0" smtClean="0"/>
              <a:t>Password-Based </a:t>
            </a:r>
            <a:r>
              <a:rPr lang="en-US" dirty="0"/>
              <a:t>Key Derivation Function </a:t>
            </a:r>
            <a:r>
              <a:rPr lang="en-US" dirty="0" smtClean="0"/>
              <a:t>2</a:t>
            </a:r>
          </a:p>
          <a:p>
            <a:pPr lvl="1"/>
            <a:r>
              <a:rPr lang="en-US" dirty="0" smtClean="0"/>
              <a:t>Bcrypt</a:t>
            </a:r>
            <a:endParaRPr lang="en-US" dirty="0"/>
          </a:p>
        </p:txBody>
      </p:sp>
    </p:spTree>
    <p:extLst>
      <p:ext uri="{BB962C8B-B14F-4D97-AF65-F5344CB8AC3E}">
        <p14:creationId xmlns:p14="http://schemas.microsoft.com/office/powerpoint/2010/main" val="1825586459"/>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Secrecy Principles</a:t>
            </a:r>
            <a:endParaRPr lang="en-US" dirty="0"/>
          </a:p>
        </p:txBody>
      </p:sp>
      <p:sp>
        <p:nvSpPr>
          <p:cNvPr id="3" name="Content Placeholder 2"/>
          <p:cNvSpPr>
            <a:spLocks noGrp="1"/>
          </p:cNvSpPr>
          <p:nvPr>
            <p:ph idx="1"/>
          </p:nvPr>
        </p:nvSpPr>
        <p:spPr/>
        <p:txBody>
          <a:bodyPr/>
          <a:lstStyle/>
          <a:p>
            <a:r>
              <a:rPr lang="en-US" b="1" dirty="0" smtClean="0"/>
              <a:t>Confusion </a:t>
            </a:r>
            <a:r>
              <a:rPr lang="en-US" dirty="0"/>
              <a:t>is a principle to affect the randomness of an output. </a:t>
            </a:r>
            <a:endParaRPr lang="en-US" dirty="0" smtClean="0"/>
          </a:p>
          <a:p>
            <a:r>
              <a:rPr lang="en-US" b="1" dirty="0" smtClean="0"/>
              <a:t>Diffusion </a:t>
            </a:r>
            <a:r>
              <a:rPr lang="en-US" dirty="0"/>
              <a:t>is a principle that the statistical analysis of plaintext and ciphertext results in a form of </a:t>
            </a:r>
            <a:r>
              <a:rPr lang="en-US" dirty="0" smtClean="0"/>
              <a:t>dispersion </a:t>
            </a:r>
            <a:r>
              <a:rPr lang="en-US" dirty="0"/>
              <a:t>rendering one structurally independent of the other. </a:t>
            </a:r>
            <a:endParaRPr lang="en-US" dirty="0" smtClean="0"/>
          </a:p>
          <a:p>
            <a:r>
              <a:rPr lang="en-US" b="1" dirty="0" smtClean="0"/>
              <a:t>Perfect </a:t>
            </a:r>
            <a:r>
              <a:rPr lang="en-US" b="1" dirty="0"/>
              <a:t>forward secrecy </a:t>
            </a:r>
            <a:r>
              <a:rPr lang="en-US" dirty="0"/>
              <a:t>is a property of a public key system in which a key derived from another key is not compromised even if the originating key is compromised in the future. </a:t>
            </a:r>
          </a:p>
        </p:txBody>
      </p:sp>
    </p:spTree>
    <p:extLst>
      <p:ext uri="{BB962C8B-B14F-4D97-AF65-F5344CB8AC3E}">
        <p14:creationId xmlns:p14="http://schemas.microsoft.com/office/powerpoint/2010/main" val="278131591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Transport Encryption</a:t>
            </a:r>
          </a:p>
        </p:txBody>
      </p:sp>
      <p:sp>
        <p:nvSpPr>
          <p:cNvPr id="3" name="Content Placeholder 2"/>
          <p:cNvSpPr>
            <a:spLocks noGrp="1"/>
          </p:cNvSpPr>
          <p:nvPr>
            <p:ph idx="1"/>
          </p:nvPr>
        </p:nvSpPr>
        <p:spPr/>
        <p:txBody>
          <a:bodyPr/>
          <a:lstStyle/>
          <a:p>
            <a:r>
              <a:rPr lang="en-US" i="1" dirty="0" smtClean="0"/>
              <a:t>Transport </a:t>
            </a:r>
            <a:r>
              <a:rPr lang="en-US" i="1" dirty="0"/>
              <a:t>encryption </a:t>
            </a:r>
            <a:r>
              <a:rPr lang="en-US" dirty="0"/>
              <a:t>is used to protect data that is in motion</a:t>
            </a:r>
            <a:r>
              <a:rPr lang="en-US" dirty="0" smtClean="0"/>
              <a:t>.</a:t>
            </a:r>
          </a:p>
          <a:p>
            <a:r>
              <a:rPr lang="en-US" dirty="0" smtClean="0"/>
              <a:t>When </a:t>
            </a:r>
            <a:r>
              <a:rPr lang="en-US" dirty="0"/>
              <a:t>data is being transported across a network, it is at risk of interception. </a:t>
            </a:r>
            <a:endParaRPr lang="en-US" dirty="0" smtClean="0"/>
          </a:p>
          <a:p>
            <a:r>
              <a:rPr lang="en-US" dirty="0" smtClean="0"/>
              <a:t>When </a:t>
            </a:r>
            <a:r>
              <a:rPr lang="en-US" dirty="0"/>
              <a:t>utilizing the TCP/IP protocol, TLS is the preferred method of managing the security at the transport level. </a:t>
            </a:r>
          </a:p>
        </p:txBody>
      </p:sp>
    </p:spTree>
    <p:extLst>
      <p:ext uri="{BB962C8B-B14F-4D97-AF65-F5344CB8AC3E}">
        <p14:creationId xmlns:p14="http://schemas.microsoft.com/office/powerpoint/2010/main" val="43770073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p:cNvSpPr>
            <a:spLocks noGrp="1"/>
          </p:cNvSpPr>
          <p:nvPr>
            <p:ph type="title"/>
          </p:nvPr>
        </p:nvSpPr>
        <p:spPr/>
        <p:txBody>
          <a:bodyPr/>
          <a:lstStyle/>
          <a:p>
            <a:r>
              <a:rPr lang="en-US" altLang="en-US" dirty="0" smtClean="0"/>
              <a:t>Digital Signatures</a:t>
            </a:r>
          </a:p>
        </p:txBody>
      </p:sp>
      <p:sp>
        <p:nvSpPr>
          <p:cNvPr id="73731" name="Content Placeholder 2"/>
          <p:cNvSpPr>
            <a:spLocks noGrp="1"/>
          </p:cNvSpPr>
          <p:nvPr>
            <p:ph idx="1"/>
          </p:nvPr>
        </p:nvSpPr>
        <p:spPr/>
        <p:txBody>
          <a:bodyPr/>
          <a:lstStyle/>
          <a:p>
            <a:r>
              <a:rPr lang="en-US" altLang="en-US" dirty="0" smtClean="0"/>
              <a:t>Touted as the key to truly paperless document flow. </a:t>
            </a:r>
          </a:p>
          <a:p>
            <a:r>
              <a:rPr lang="en-US" altLang="en-US" dirty="0" smtClean="0"/>
              <a:t>Digital signatures are based on both hashing functions and asymmetric cryptography.</a:t>
            </a:r>
          </a:p>
          <a:p>
            <a:r>
              <a:rPr lang="en-US" altLang="en-US" dirty="0" smtClean="0"/>
              <a:t>Both encryption methods play an important role in signing digital documents.</a:t>
            </a:r>
          </a:p>
        </p:txBody>
      </p:sp>
    </p:spTree>
    <p:extLst>
      <p:ext uri="{BB962C8B-B14F-4D97-AF65-F5344CB8AC3E}">
        <p14:creationId xmlns:p14="http://schemas.microsoft.com/office/powerpoint/2010/main" val="2506365712"/>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Title 1"/>
          <p:cNvSpPr>
            <a:spLocks noGrp="1"/>
          </p:cNvSpPr>
          <p:nvPr>
            <p:ph type="title"/>
          </p:nvPr>
        </p:nvSpPr>
        <p:spPr/>
        <p:txBody>
          <a:bodyPr/>
          <a:lstStyle/>
          <a:p>
            <a:r>
              <a:rPr lang="en-US" altLang="en-US" dirty="0" smtClean="0"/>
              <a:t>Digital Rights Management (DRM)</a:t>
            </a:r>
          </a:p>
        </p:txBody>
      </p:sp>
      <p:sp>
        <p:nvSpPr>
          <p:cNvPr id="74755" name="Content Placeholder 2"/>
          <p:cNvSpPr>
            <a:spLocks noGrp="1"/>
          </p:cNvSpPr>
          <p:nvPr>
            <p:ph idx="1"/>
          </p:nvPr>
        </p:nvSpPr>
        <p:spPr/>
        <p:txBody>
          <a:bodyPr/>
          <a:lstStyle/>
          <a:p>
            <a:r>
              <a:rPr lang="en-US" altLang="en-US" dirty="0" smtClean="0"/>
              <a:t>DRM is the process for protecting intellectual property from unauthorized use.</a:t>
            </a:r>
          </a:p>
          <a:p>
            <a:r>
              <a:rPr lang="en-US" altLang="en-US" dirty="0" smtClean="0"/>
              <a:t>A common example of DRM is the broadcast stream of digital satellite TV. </a:t>
            </a:r>
          </a:p>
          <a:p>
            <a:r>
              <a:rPr lang="en-US" altLang="en-US" dirty="0" smtClean="0"/>
              <a:t> DRM will also become very important in the industry of Software as a Service (SaaS).</a:t>
            </a:r>
          </a:p>
          <a:p>
            <a:r>
              <a:rPr lang="en-US" altLang="en-US" dirty="0" smtClean="0"/>
              <a:t>Another example is hardware token USB keys that must be inserted into the machine for the software to decrypt and run.  </a:t>
            </a:r>
          </a:p>
        </p:txBody>
      </p:sp>
    </p:spTree>
    <p:extLst>
      <p:ext uri="{BB962C8B-B14F-4D97-AF65-F5344CB8AC3E}">
        <p14:creationId xmlns:p14="http://schemas.microsoft.com/office/powerpoint/2010/main" val="369592281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Cryptography in Practice </a:t>
            </a:r>
            <a:r>
              <a:rPr lang="en-US" altLang="en-US" dirty="0" smtClean="0"/>
              <a:t>(</a:t>
            </a:r>
            <a:r>
              <a:rPr lang="en-US" altLang="en-US" i="1" dirty="0" smtClean="0"/>
              <a:t>continued</a:t>
            </a:r>
            <a:r>
              <a:rPr lang="en-US" altLang="en-US" dirty="0" smtClean="0"/>
              <a:t>)</a:t>
            </a:r>
            <a:endParaRPr lang="en-US" dirty="0"/>
          </a:p>
        </p:txBody>
      </p:sp>
      <p:sp>
        <p:nvSpPr>
          <p:cNvPr id="3" name="Content Placeholder 2"/>
          <p:cNvSpPr>
            <a:spLocks noGrp="1"/>
          </p:cNvSpPr>
          <p:nvPr>
            <p:ph idx="1"/>
          </p:nvPr>
        </p:nvSpPr>
        <p:spPr/>
        <p:txBody>
          <a:bodyPr/>
          <a:lstStyle/>
          <a:p>
            <a:r>
              <a:rPr lang="en-US" dirty="0" smtClean="0"/>
              <a:t>Strong cryptography is rendered weak via implementation mistakes such as:</a:t>
            </a:r>
          </a:p>
          <a:p>
            <a:pPr lvl="1"/>
            <a:r>
              <a:rPr lang="en-US" dirty="0" smtClean="0"/>
              <a:t>Known plaintext attacks</a:t>
            </a:r>
          </a:p>
          <a:p>
            <a:pPr lvl="1"/>
            <a:r>
              <a:rPr lang="en-US" dirty="0" smtClean="0"/>
              <a:t>Poorly protected keys</a:t>
            </a:r>
          </a:p>
          <a:p>
            <a:pPr lvl="1"/>
            <a:r>
              <a:rPr lang="en-US" dirty="0" smtClean="0"/>
              <a:t>Repeated passphrases</a:t>
            </a:r>
          </a:p>
          <a:p>
            <a:r>
              <a:rPr lang="en-US" dirty="0" smtClean="0"/>
              <a:t>The weaknesses in cryptosystems come from the system surrounding the algorithm, implementation, and operationalization details.</a:t>
            </a:r>
            <a:endParaRPr lang="en-US" dirty="0"/>
          </a:p>
        </p:txBody>
      </p:sp>
    </p:spTree>
    <p:extLst>
      <p:ext uri="{BB962C8B-B14F-4D97-AF65-F5344CB8AC3E}">
        <p14:creationId xmlns:p14="http://schemas.microsoft.com/office/powerpoint/2010/main" val="4097206247"/>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itle 1"/>
          <p:cNvSpPr>
            <a:spLocks noGrp="1"/>
          </p:cNvSpPr>
          <p:nvPr>
            <p:ph type="title"/>
          </p:nvPr>
        </p:nvSpPr>
        <p:spPr/>
        <p:txBody>
          <a:bodyPr/>
          <a:lstStyle/>
          <a:p>
            <a:r>
              <a:rPr lang="en-US" altLang="en-US" dirty="0" smtClean="0"/>
              <a:t>Cryptographic Applications</a:t>
            </a:r>
          </a:p>
        </p:txBody>
      </p:sp>
      <p:sp>
        <p:nvSpPr>
          <p:cNvPr id="75779" name="Content Placeholder 2"/>
          <p:cNvSpPr>
            <a:spLocks noGrp="1"/>
          </p:cNvSpPr>
          <p:nvPr>
            <p:ph idx="1"/>
          </p:nvPr>
        </p:nvSpPr>
        <p:spPr/>
        <p:txBody>
          <a:bodyPr/>
          <a:lstStyle/>
          <a:p>
            <a:r>
              <a:rPr lang="en-US" altLang="en-US" dirty="0" smtClean="0"/>
              <a:t>A few applications can be used to encrypt data conveniently on your personal computer.</a:t>
            </a:r>
          </a:p>
          <a:p>
            <a:pPr lvl="1"/>
            <a:r>
              <a:rPr lang="en-US" altLang="en-US" dirty="0" smtClean="0"/>
              <a:t>Pretty Good Privacy (PGP)</a:t>
            </a:r>
          </a:p>
          <a:p>
            <a:pPr lvl="1"/>
            <a:r>
              <a:rPr lang="en-US" altLang="en-US" dirty="0" smtClean="0"/>
              <a:t>TrueCrypt is an open source solution for encryption.</a:t>
            </a:r>
          </a:p>
          <a:p>
            <a:pPr lvl="1"/>
            <a:r>
              <a:rPr lang="en-US" altLang="en-US" dirty="0" smtClean="0"/>
              <a:t>FreeOTFE offers “on-the-fly” disk encryption as an open source.</a:t>
            </a:r>
          </a:p>
          <a:p>
            <a:pPr lvl="1"/>
            <a:r>
              <a:rPr lang="en-US" altLang="en-US" dirty="0" smtClean="0"/>
              <a:t>GnuPG, or Gnu Privacy Guard, is an open source implementation of the OpenPGP standard.</a:t>
            </a:r>
          </a:p>
          <a:p>
            <a:pPr lvl="1"/>
            <a:r>
              <a:rPr lang="en-US" altLang="en-US" dirty="0" smtClean="0"/>
              <a:t>BitLocker is a boot-sector encryption method that protects data on the Windows Vista operating system. </a:t>
            </a:r>
          </a:p>
        </p:txBody>
      </p:sp>
    </p:spTree>
    <p:extLst>
      <p:ext uri="{BB962C8B-B14F-4D97-AF65-F5344CB8AC3E}">
        <p14:creationId xmlns:p14="http://schemas.microsoft.com/office/powerpoint/2010/main" val="1409609930"/>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Use of Proven Technologies</a:t>
            </a:r>
          </a:p>
        </p:txBody>
      </p:sp>
      <p:sp>
        <p:nvSpPr>
          <p:cNvPr id="3" name="Content Placeholder 2"/>
          <p:cNvSpPr>
            <a:spLocks noGrp="1"/>
          </p:cNvSpPr>
          <p:nvPr>
            <p:ph idx="1"/>
          </p:nvPr>
        </p:nvSpPr>
        <p:spPr/>
        <p:txBody>
          <a:bodyPr/>
          <a:lstStyle/>
          <a:p>
            <a:r>
              <a:rPr lang="en-US" dirty="0" smtClean="0"/>
              <a:t>It </a:t>
            </a:r>
            <a:r>
              <a:rPr lang="en-US" dirty="0"/>
              <a:t>is important to use proven technologies </a:t>
            </a:r>
            <a:r>
              <a:rPr lang="en-US" dirty="0" smtClean="0"/>
              <a:t>when setting </a:t>
            </a:r>
            <a:r>
              <a:rPr lang="en-US" dirty="0"/>
              <a:t>up a cryptographic </a:t>
            </a:r>
            <a:r>
              <a:rPr lang="en-US" dirty="0" smtClean="0"/>
              <a:t>scheme.</a:t>
            </a:r>
          </a:p>
          <a:p>
            <a:r>
              <a:rPr lang="en-US" dirty="0" smtClean="0"/>
              <a:t>Foundational </a:t>
            </a:r>
            <a:r>
              <a:rPr lang="en-US" dirty="0"/>
              <a:t>elements associated with a solid program </a:t>
            </a:r>
            <a:r>
              <a:rPr lang="en-US" dirty="0" smtClean="0"/>
              <a:t>are:</a:t>
            </a:r>
          </a:p>
          <a:p>
            <a:pPr lvl="1"/>
            <a:r>
              <a:rPr lang="en-US" dirty="0" smtClean="0"/>
              <a:t>Proven </a:t>
            </a:r>
            <a:r>
              <a:rPr lang="en-US" dirty="0"/>
              <a:t>cryptographic libraries </a:t>
            </a:r>
            <a:endParaRPr lang="en-US" dirty="0" smtClean="0"/>
          </a:p>
          <a:p>
            <a:pPr lvl="1"/>
            <a:r>
              <a:rPr lang="en-US" dirty="0" smtClean="0"/>
              <a:t>Proven cryptographically </a:t>
            </a:r>
            <a:r>
              <a:rPr lang="en-US" dirty="0"/>
              <a:t>correct random number generators </a:t>
            </a:r>
            <a:endParaRPr lang="en-US" dirty="0" smtClean="0"/>
          </a:p>
          <a:p>
            <a:r>
              <a:rPr lang="en-US" dirty="0" smtClean="0"/>
              <a:t>Most </a:t>
            </a:r>
            <a:r>
              <a:rPr lang="en-US" dirty="0"/>
              <a:t>good algorithms are approved for use only after a lengthy test and public review </a:t>
            </a:r>
            <a:r>
              <a:rPr lang="en-US" dirty="0" smtClean="0"/>
              <a:t>phase.</a:t>
            </a:r>
          </a:p>
        </p:txBody>
      </p:sp>
    </p:spTree>
    <p:extLst>
      <p:ext uri="{BB962C8B-B14F-4D97-AF65-F5344CB8AC3E}">
        <p14:creationId xmlns:p14="http://schemas.microsoft.com/office/powerpoint/2010/main" val="222634498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AU" dirty="0" smtClean="0"/>
              <a:t>Module 4 Cryptography and Public Key Infrastructure – Part 3</a:t>
            </a:r>
            <a:endParaRPr lang="en-AU" dirty="0"/>
          </a:p>
        </p:txBody>
      </p:sp>
      <p:sp>
        <p:nvSpPr>
          <p:cNvPr id="5" name="Subtitle 4"/>
          <p:cNvSpPr>
            <a:spLocks noGrp="1"/>
          </p:cNvSpPr>
          <p:nvPr>
            <p:ph type="subTitle" idx="1"/>
          </p:nvPr>
        </p:nvSpPr>
        <p:spPr/>
        <p:txBody>
          <a:bodyPr/>
          <a:lstStyle/>
          <a:p>
            <a:endParaRPr lang="en-AU"/>
          </a:p>
        </p:txBody>
      </p:sp>
    </p:spTree>
    <p:extLst>
      <p:ext uri="{BB962C8B-B14F-4D97-AF65-F5344CB8AC3E}">
        <p14:creationId xmlns:p14="http://schemas.microsoft.com/office/powerpoint/2010/main" val="1102186575"/>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ctrTitle"/>
          </p:nvPr>
        </p:nvSpPr>
        <p:spPr/>
        <p:txBody>
          <a:bodyPr/>
          <a:lstStyle/>
          <a:p>
            <a:r>
              <a:rPr lang="en-US" dirty="0" smtClean="0"/>
              <a:t>Public Key Infrastructure</a:t>
            </a:r>
            <a:br>
              <a:rPr lang="en-US" dirty="0" smtClean="0"/>
            </a:br>
            <a:r>
              <a:rPr lang="en-US" dirty="0" smtClean="0"/>
              <a:t>(PKI)</a:t>
            </a:r>
          </a:p>
        </p:txBody>
      </p:sp>
      <p:sp>
        <p:nvSpPr>
          <p:cNvPr id="3075" name="Rectangle 3"/>
          <p:cNvSpPr>
            <a:spLocks noGrp="1" noChangeArrowheads="1"/>
          </p:cNvSpPr>
          <p:nvPr>
            <p:ph type="subTitle" idx="1"/>
          </p:nvPr>
        </p:nvSpPr>
        <p:spPr/>
        <p:txBody>
          <a:bodyPr/>
          <a:lstStyle/>
          <a:p>
            <a:r>
              <a:rPr lang="en-US" altLang="en-US" dirty="0" smtClean="0"/>
              <a:t>Chapter 6</a:t>
            </a:r>
          </a:p>
        </p:txBody>
      </p:sp>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12186" y="3200400"/>
            <a:ext cx="3119628" cy="2079752"/>
          </a:xfrm>
          <a:prstGeom prst="rect">
            <a:avLst/>
          </a:prstGeom>
        </p:spPr>
      </p:pic>
    </p:spTree>
    <p:extLst>
      <p:ext uri="{BB962C8B-B14F-4D97-AF65-F5344CB8AC3E}">
        <p14:creationId xmlns:p14="http://schemas.microsoft.com/office/powerpoint/2010/main" val="3090907847"/>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a:t>
            </a:r>
            <a:endParaRPr lang="en-US" dirty="0"/>
          </a:p>
        </p:txBody>
      </p:sp>
      <p:sp>
        <p:nvSpPr>
          <p:cNvPr id="3" name="Content Placeholder 2"/>
          <p:cNvSpPr>
            <a:spLocks noGrp="1"/>
          </p:cNvSpPr>
          <p:nvPr>
            <p:ph sz="half" idx="1"/>
          </p:nvPr>
        </p:nvSpPr>
        <p:spPr/>
        <p:txBody>
          <a:bodyPr/>
          <a:lstStyle/>
          <a:p>
            <a:r>
              <a:rPr lang="en-US" dirty="0" smtClean="0"/>
              <a:t>Authority </a:t>
            </a:r>
            <a:r>
              <a:rPr lang="en-US" dirty="0"/>
              <a:t>revocation list (ARL</a:t>
            </a:r>
            <a:r>
              <a:rPr lang="en-US" dirty="0" smtClean="0"/>
              <a:t>)</a:t>
            </a:r>
            <a:endParaRPr lang="en-US" dirty="0"/>
          </a:p>
          <a:p>
            <a:r>
              <a:rPr lang="en-US" dirty="0"/>
              <a:t>CA </a:t>
            </a:r>
            <a:r>
              <a:rPr lang="en-US" dirty="0" smtClean="0"/>
              <a:t>certificate</a:t>
            </a:r>
            <a:endParaRPr lang="en-US" dirty="0"/>
          </a:p>
          <a:p>
            <a:r>
              <a:rPr lang="en-US" dirty="0"/>
              <a:t>C</a:t>
            </a:r>
            <a:r>
              <a:rPr lang="en-US" dirty="0" smtClean="0"/>
              <a:t>ertificate</a:t>
            </a:r>
            <a:endParaRPr lang="en-US" dirty="0"/>
          </a:p>
          <a:p>
            <a:r>
              <a:rPr lang="en-US" dirty="0" smtClean="0"/>
              <a:t>Certificate </a:t>
            </a:r>
            <a:r>
              <a:rPr lang="en-US" dirty="0"/>
              <a:t>authority (CA</a:t>
            </a:r>
            <a:r>
              <a:rPr lang="en-US" dirty="0" smtClean="0"/>
              <a:t>)</a:t>
            </a:r>
            <a:endParaRPr lang="en-US" dirty="0"/>
          </a:p>
          <a:p>
            <a:r>
              <a:rPr lang="en-US" dirty="0" smtClean="0"/>
              <a:t>Certificate path</a:t>
            </a:r>
            <a:endParaRPr lang="en-US" dirty="0"/>
          </a:p>
          <a:p>
            <a:r>
              <a:rPr lang="en-US" dirty="0" smtClean="0"/>
              <a:t>Certificate repository</a:t>
            </a:r>
            <a:endParaRPr lang="en-US" dirty="0"/>
          </a:p>
        </p:txBody>
      </p:sp>
      <p:sp>
        <p:nvSpPr>
          <p:cNvPr id="4" name="Content Placeholder 3"/>
          <p:cNvSpPr>
            <a:spLocks noGrp="1"/>
          </p:cNvSpPr>
          <p:nvPr>
            <p:ph sz="half" idx="2"/>
          </p:nvPr>
        </p:nvSpPr>
        <p:spPr/>
        <p:txBody>
          <a:bodyPr/>
          <a:lstStyle/>
          <a:p>
            <a:r>
              <a:rPr lang="en-US" dirty="0" smtClean="0"/>
              <a:t>Certificate </a:t>
            </a:r>
            <a:r>
              <a:rPr lang="en-US" dirty="0"/>
              <a:t>revocation list (</a:t>
            </a:r>
            <a:r>
              <a:rPr lang="en-US" dirty="0" smtClean="0"/>
              <a:t>CRL)</a:t>
            </a:r>
          </a:p>
          <a:p>
            <a:r>
              <a:rPr lang="en-US" dirty="0" smtClean="0"/>
              <a:t>Certificate server</a:t>
            </a:r>
            <a:endParaRPr lang="en-US" dirty="0"/>
          </a:p>
          <a:p>
            <a:r>
              <a:rPr lang="en-US" dirty="0" smtClean="0"/>
              <a:t>Certificate </a:t>
            </a:r>
            <a:r>
              <a:rPr lang="en-US" dirty="0"/>
              <a:t>signing request (CSR</a:t>
            </a:r>
            <a:r>
              <a:rPr lang="en-US" dirty="0" smtClean="0"/>
              <a:t>)</a:t>
            </a:r>
            <a:endParaRPr lang="en-US" dirty="0"/>
          </a:p>
          <a:p>
            <a:r>
              <a:rPr lang="en-US" dirty="0" smtClean="0"/>
              <a:t>Certification </a:t>
            </a:r>
            <a:r>
              <a:rPr lang="en-US" dirty="0"/>
              <a:t>practices statement (CPS) </a:t>
            </a:r>
          </a:p>
          <a:p>
            <a:r>
              <a:rPr lang="en-US" dirty="0" smtClean="0"/>
              <a:t>Cross-certification certificate</a:t>
            </a:r>
            <a:endParaRPr lang="en-US" dirty="0"/>
          </a:p>
        </p:txBody>
      </p:sp>
    </p:spTree>
    <p:extLst>
      <p:ext uri="{BB962C8B-B14F-4D97-AF65-F5344CB8AC3E}">
        <p14:creationId xmlns:p14="http://schemas.microsoft.com/office/powerpoint/2010/main" val="9718874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Terms (</a:t>
            </a:r>
            <a:r>
              <a:rPr lang="en-US" i="1" dirty="0" smtClean="0"/>
              <a:t>continued</a:t>
            </a:r>
            <a:r>
              <a:rPr lang="en-US" dirty="0" smtClean="0"/>
              <a:t>)</a:t>
            </a:r>
            <a:endParaRPr lang="en-US" dirty="0"/>
          </a:p>
        </p:txBody>
      </p:sp>
      <p:sp>
        <p:nvSpPr>
          <p:cNvPr id="3" name="Content Placeholder 2"/>
          <p:cNvSpPr>
            <a:spLocks noGrp="1"/>
          </p:cNvSpPr>
          <p:nvPr>
            <p:ph sz="half" idx="1"/>
          </p:nvPr>
        </p:nvSpPr>
        <p:spPr/>
        <p:txBody>
          <a:bodyPr/>
          <a:lstStyle/>
          <a:p>
            <a:r>
              <a:rPr lang="en-US" dirty="0" smtClean="0"/>
              <a:t>Digital certificate</a:t>
            </a:r>
            <a:endParaRPr lang="en-US" dirty="0"/>
          </a:p>
          <a:p>
            <a:r>
              <a:rPr lang="en-US" dirty="0" smtClean="0"/>
              <a:t>Dual control</a:t>
            </a:r>
          </a:p>
          <a:p>
            <a:r>
              <a:rPr lang="en-US" dirty="0" smtClean="0"/>
              <a:t>End-entity certificate</a:t>
            </a:r>
            <a:endParaRPr lang="en-US" dirty="0"/>
          </a:p>
          <a:p>
            <a:r>
              <a:rPr lang="en-US" dirty="0" smtClean="0"/>
              <a:t>Hardware </a:t>
            </a:r>
            <a:r>
              <a:rPr lang="en-US" dirty="0"/>
              <a:t>security module (HSM</a:t>
            </a:r>
            <a:r>
              <a:rPr lang="en-US" dirty="0" smtClean="0"/>
              <a:t>)</a:t>
            </a:r>
            <a:endParaRPr lang="en-US" dirty="0"/>
          </a:p>
          <a:p>
            <a:r>
              <a:rPr lang="en-US" dirty="0" smtClean="0"/>
              <a:t>Hierarchical </a:t>
            </a:r>
            <a:r>
              <a:rPr lang="en-US" dirty="0"/>
              <a:t>trust </a:t>
            </a:r>
            <a:r>
              <a:rPr lang="en-US" dirty="0" smtClean="0"/>
              <a:t>model</a:t>
            </a:r>
            <a:endParaRPr lang="en-US" dirty="0"/>
          </a:p>
          <a:p>
            <a:r>
              <a:rPr lang="en-US" dirty="0" smtClean="0"/>
              <a:t>Hybrid </a:t>
            </a:r>
            <a:r>
              <a:rPr lang="en-US" dirty="0"/>
              <a:t>trust </a:t>
            </a:r>
            <a:r>
              <a:rPr lang="en-US" dirty="0" smtClean="0"/>
              <a:t>model</a:t>
            </a:r>
          </a:p>
          <a:p>
            <a:r>
              <a:rPr lang="en-US" dirty="0"/>
              <a:t>K</a:t>
            </a:r>
            <a:r>
              <a:rPr lang="en-US" dirty="0" smtClean="0"/>
              <a:t>ey archiving</a:t>
            </a:r>
          </a:p>
        </p:txBody>
      </p:sp>
      <p:sp>
        <p:nvSpPr>
          <p:cNvPr id="4" name="Content Placeholder 3"/>
          <p:cNvSpPr>
            <a:spLocks noGrp="1"/>
          </p:cNvSpPr>
          <p:nvPr>
            <p:ph sz="half" idx="2"/>
          </p:nvPr>
        </p:nvSpPr>
        <p:spPr/>
        <p:txBody>
          <a:bodyPr/>
          <a:lstStyle/>
          <a:p>
            <a:r>
              <a:rPr lang="en-US" dirty="0"/>
              <a:t>Key escrow</a:t>
            </a:r>
          </a:p>
          <a:p>
            <a:r>
              <a:rPr lang="en-US" dirty="0" smtClean="0"/>
              <a:t>Key recovery</a:t>
            </a:r>
            <a:endParaRPr lang="en-US" dirty="0"/>
          </a:p>
          <a:p>
            <a:r>
              <a:rPr lang="en-US" dirty="0" smtClean="0"/>
              <a:t>Local </a:t>
            </a:r>
            <a:r>
              <a:rPr lang="en-US" dirty="0"/>
              <a:t>registration authority (LRA</a:t>
            </a:r>
            <a:r>
              <a:rPr lang="en-US" dirty="0" smtClean="0"/>
              <a:t>)</a:t>
            </a:r>
            <a:endParaRPr lang="en-US" dirty="0"/>
          </a:p>
          <a:p>
            <a:r>
              <a:rPr lang="en-US" dirty="0"/>
              <a:t>Online Certificate Status Protocol (OCSP</a:t>
            </a:r>
            <a:r>
              <a:rPr lang="en-US" dirty="0" smtClean="0"/>
              <a:t>)</a:t>
            </a:r>
            <a:endParaRPr lang="en-US" dirty="0"/>
          </a:p>
          <a:p>
            <a:r>
              <a:rPr lang="en-US" dirty="0" smtClean="0"/>
              <a:t>Peer-to-peer </a:t>
            </a:r>
            <a:r>
              <a:rPr lang="en-US" dirty="0"/>
              <a:t>trust </a:t>
            </a:r>
            <a:r>
              <a:rPr lang="en-US" dirty="0" smtClean="0"/>
              <a:t>model</a:t>
            </a:r>
            <a:endParaRPr lang="en-US" dirty="0"/>
          </a:p>
        </p:txBody>
      </p:sp>
    </p:spTree>
    <p:extLst>
      <p:ext uri="{BB962C8B-B14F-4D97-AF65-F5344CB8AC3E}">
        <p14:creationId xmlns:p14="http://schemas.microsoft.com/office/powerpoint/2010/main" val="16445325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Key </a:t>
            </a:r>
            <a:r>
              <a:rPr lang="en-US" dirty="0"/>
              <a:t>Terms (</a:t>
            </a:r>
            <a:r>
              <a:rPr lang="en-US" i="1" dirty="0"/>
              <a:t>continued</a:t>
            </a:r>
            <a:r>
              <a:rPr lang="en-US" dirty="0"/>
              <a:t>)</a:t>
            </a:r>
          </a:p>
        </p:txBody>
      </p:sp>
      <p:sp>
        <p:nvSpPr>
          <p:cNvPr id="3" name="Content Placeholder 2"/>
          <p:cNvSpPr>
            <a:spLocks noGrp="1"/>
          </p:cNvSpPr>
          <p:nvPr>
            <p:ph sz="half" idx="1"/>
          </p:nvPr>
        </p:nvSpPr>
        <p:spPr/>
        <p:txBody>
          <a:bodyPr/>
          <a:lstStyle/>
          <a:p>
            <a:r>
              <a:rPr lang="en-US" dirty="0" smtClean="0"/>
              <a:t>Policy certificate</a:t>
            </a:r>
            <a:endParaRPr lang="en-US" dirty="0"/>
          </a:p>
          <a:p>
            <a:r>
              <a:rPr lang="en-US" dirty="0" smtClean="0"/>
              <a:t>Public </a:t>
            </a:r>
            <a:r>
              <a:rPr lang="en-US" dirty="0"/>
              <a:t>key infrastructure (PKI</a:t>
            </a:r>
            <a:r>
              <a:rPr lang="en-US" dirty="0" smtClean="0"/>
              <a:t>)</a:t>
            </a:r>
            <a:endParaRPr lang="en-US" dirty="0"/>
          </a:p>
          <a:p>
            <a:r>
              <a:rPr lang="en-US" dirty="0" smtClean="0"/>
              <a:t>Registration </a:t>
            </a:r>
            <a:r>
              <a:rPr lang="en-US" dirty="0"/>
              <a:t>authority (RA) </a:t>
            </a:r>
            <a:endParaRPr lang="en-US" dirty="0" smtClean="0"/>
          </a:p>
        </p:txBody>
      </p:sp>
    </p:spTree>
    <p:extLst>
      <p:ext uri="{BB962C8B-B14F-4D97-AF65-F5344CB8AC3E}">
        <p14:creationId xmlns:p14="http://schemas.microsoft.com/office/powerpoint/2010/main" val="35252769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ea typeface="ヒラギノ角ゴ Pro W3" pitchFamily="-112" charset="-128"/>
              </a:rPr>
              <a:t>The Basics of Public </a:t>
            </a:r>
            <a:r>
              <a:rPr lang="en-US" altLang="en-US" dirty="0" smtClean="0">
                <a:ea typeface="ヒラギノ角ゴ Pro W3" pitchFamily="-112" charset="-128"/>
              </a:rPr>
              <a:t>Key Infrastructures</a:t>
            </a:r>
          </a:p>
        </p:txBody>
      </p:sp>
      <p:sp>
        <p:nvSpPr>
          <p:cNvPr id="8195" name="Content Placeholder 2"/>
          <p:cNvSpPr>
            <a:spLocks noGrp="1"/>
          </p:cNvSpPr>
          <p:nvPr>
            <p:ph idx="1"/>
          </p:nvPr>
        </p:nvSpPr>
        <p:spPr/>
        <p:txBody>
          <a:bodyPr/>
          <a:lstStyle/>
          <a:p>
            <a:r>
              <a:rPr lang="en-US" altLang="en-US" dirty="0">
                <a:ea typeface="ヒラギノ角ゴ Pro W3" pitchFamily="-112" charset="-128"/>
              </a:rPr>
              <a:t>A </a:t>
            </a:r>
            <a:r>
              <a:rPr lang="en-US" altLang="en-US" b="1" dirty="0">
                <a:ea typeface="ヒラギノ角ゴ Pro W3" pitchFamily="-112" charset="-128"/>
              </a:rPr>
              <a:t>public key infrastructure (PKI)</a:t>
            </a:r>
            <a:r>
              <a:rPr lang="en-US" altLang="en-US" dirty="0">
                <a:ea typeface="ヒラギノ角ゴ Pro W3" pitchFamily="-112" charset="-128"/>
              </a:rPr>
              <a:t> provides all the components necessary </a:t>
            </a:r>
            <a:r>
              <a:rPr lang="en-US" altLang="en-US" dirty="0" smtClean="0">
                <a:ea typeface="ヒラギノ角ゴ Pro W3" pitchFamily="-112" charset="-128"/>
              </a:rPr>
              <a:t>for different </a:t>
            </a:r>
            <a:r>
              <a:rPr lang="en-US" altLang="en-US" dirty="0">
                <a:ea typeface="ヒラギノ角ゴ Pro W3" pitchFamily="-112" charset="-128"/>
              </a:rPr>
              <a:t>types of users and entities to be able to communicate securely </a:t>
            </a:r>
            <a:r>
              <a:rPr lang="en-US" altLang="en-US" dirty="0" smtClean="0">
                <a:ea typeface="ヒラギノ角ゴ Pro W3" pitchFamily="-112" charset="-128"/>
              </a:rPr>
              <a:t>and in </a:t>
            </a:r>
            <a:r>
              <a:rPr lang="en-US" altLang="en-US" dirty="0">
                <a:ea typeface="ヒラギノ角ゴ Pro W3" pitchFamily="-112" charset="-128"/>
              </a:rPr>
              <a:t>a predictable </a:t>
            </a:r>
            <a:r>
              <a:rPr lang="en-US" altLang="en-US" dirty="0" smtClean="0">
                <a:ea typeface="ヒラギノ角ゴ Pro W3" pitchFamily="-112" charset="-128"/>
              </a:rPr>
              <a:t>manner.</a:t>
            </a:r>
          </a:p>
          <a:p>
            <a:pPr lvl="1"/>
            <a:r>
              <a:rPr lang="en-US" altLang="en-US" dirty="0" smtClean="0">
                <a:ea typeface="ヒラギノ角ゴ Pro W3" pitchFamily="-112" charset="-128"/>
              </a:rPr>
              <a:t>It consists of hardware</a:t>
            </a:r>
            <a:r>
              <a:rPr lang="en-US" altLang="en-US" dirty="0">
                <a:ea typeface="ヒラギノ角ゴ Pro W3" pitchFamily="-112" charset="-128"/>
              </a:rPr>
              <a:t>, applications, policies, services, programming interfaces, cryptographic algorithms, protocols, users, and </a:t>
            </a:r>
            <a:r>
              <a:rPr lang="en-US" altLang="en-US" dirty="0" smtClean="0">
                <a:ea typeface="ヒラギノ角ゴ Pro W3" pitchFamily="-112" charset="-128"/>
              </a:rPr>
              <a:t>utilities.</a:t>
            </a:r>
          </a:p>
          <a:p>
            <a:pPr lvl="1"/>
            <a:r>
              <a:rPr lang="en-US" altLang="en-US" dirty="0" smtClean="0">
                <a:ea typeface="ヒラギノ角ゴ Pro W3" pitchFamily="-112" charset="-128"/>
              </a:rPr>
              <a:t>Components </a:t>
            </a:r>
            <a:r>
              <a:rPr lang="en-US" altLang="en-US" dirty="0">
                <a:ea typeface="ヒラギノ角ゴ Pro W3" pitchFamily="-112" charset="-128"/>
              </a:rPr>
              <a:t>work together to allow communication to take place using public </a:t>
            </a:r>
            <a:r>
              <a:rPr lang="en-US" altLang="en-US" dirty="0" smtClean="0">
                <a:ea typeface="ヒラギノ角ゴ Pro W3" pitchFamily="-112" charset="-128"/>
              </a:rPr>
              <a:t>key cryptography </a:t>
            </a:r>
            <a:r>
              <a:rPr lang="en-US" altLang="en-US" dirty="0">
                <a:ea typeface="ヒラギノ角ゴ Pro W3" pitchFamily="-112" charset="-128"/>
              </a:rPr>
              <a:t>and </a:t>
            </a:r>
            <a:r>
              <a:rPr lang="en-US" altLang="en-US" dirty="0" smtClean="0">
                <a:ea typeface="ヒラギノ角ゴ Pro W3" pitchFamily="-112" charset="-128"/>
              </a:rPr>
              <a:t>symmetric keys </a:t>
            </a:r>
            <a:r>
              <a:rPr lang="en-US" altLang="en-US" dirty="0">
                <a:ea typeface="ヒラギノ角ゴ Pro W3" pitchFamily="-112" charset="-128"/>
              </a:rPr>
              <a:t>for digital signatures, data encryption, and integrity.</a:t>
            </a:r>
            <a:endParaRPr lang="en-US" altLang="en-US" dirty="0" smtClean="0">
              <a:ea typeface="ヒラギノ角ゴ Pro W3" pitchFamily="-112" charset="-128"/>
            </a:endParaRPr>
          </a:p>
        </p:txBody>
      </p:sp>
    </p:spTree>
    <p:extLst>
      <p:ext uri="{BB962C8B-B14F-4D97-AF65-F5344CB8AC3E}">
        <p14:creationId xmlns:p14="http://schemas.microsoft.com/office/powerpoint/2010/main" val="1177908628"/>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r>
              <a:rPr lang="en-US" altLang="en-US" dirty="0">
                <a:ea typeface="ヒラギノ角ゴ Pro W3" pitchFamily="-112" charset="-128"/>
              </a:rPr>
              <a:t>The Basics of Public </a:t>
            </a:r>
            <a:r>
              <a:rPr lang="en-US" altLang="en-US" dirty="0" smtClean="0">
                <a:ea typeface="ヒラギノ角ゴ Pro W3" pitchFamily="-112" charset="-128"/>
              </a:rPr>
              <a:t>Key Infrastructures (</a:t>
            </a:r>
            <a:r>
              <a:rPr lang="en-US" altLang="en-US" i="1" dirty="0" smtClean="0">
                <a:ea typeface="ヒラギノ角ゴ Pro W3" pitchFamily="-112" charset="-128"/>
              </a:rPr>
              <a:t>continued</a:t>
            </a:r>
            <a:r>
              <a:rPr lang="en-US" altLang="en-US" dirty="0" smtClean="0">
                <a:ea typeface="ヒラギノ角ゴ Pro W3" pitchFamily="-112" charset="-128"/>
              </a:rPr>
              <a:t>)</a:t>
            </a:r>
          </a:p>
        </p:txBody>
      </p:sp>
      <p:sp>
        <p:nvSpPr>
          <p:cNvPr id="2" name="Content Placeholder 1"/>
          <p:cNvSpPr>
            <a:spLocks noGrp="1"/>
          </p:cNvSpPr>
          <p:nvPr>
            <p:ph idx="1"/>
          </p:nvPr>
        </p:nvSpPr>
        <p:spPr/>
        <p:txBody>
          <a:bodyPr/>
          <a:lstStyle/>
          <a:p>
            <a:r>
              <a:rPr lang="en-US" dirty="0" smtClean="0"/>
              <a:t>Constructing </a:t>
            </a:r>
            <a:r>
              <a:rPr lang="en-US" dirty="0"/>
              <a:t>and implementing </a:t>
            </a:r>
            <a:r>
              <a:rPr lang="en-US" dirty="0" smtClean="0"/>
              <a:t>a PKI </a:t>
            </a:r>
            <a:r>
              <a:rPr lang="en-US" dirty="0"/>
              <a:t>boils down to establishing </a:t>
            </a:r>
            <a:r>
              <a:rPr lang="en-US" dirty="0" smtClean="0"/>
              <a:t>a level </a:t>
            </a:r>
            <a:r>
              <a:rPr lang="en-US" dirty="0"/>
              <a:t>of trust</a:t>
            </a:r>
            <a:r>
              <a:rPr lang="en-US" dirty="0" smtClean="0"/>
              <a:t>.</a:t>
            </a:r>
          </a:p>
          <a:p>
            <a:r>
              <a:rPr lang="en-US" dirty="0" smtClean="0"/>
              <a:t>In </a:t>
            </a:r>
            <a:r>
              <a:rPr lang="en-US" dirty="0"/>
              <a:t>PKI environments, entities called registration authorities (RAs) and </a:t>
            </a:r>
            <a:r>
              <a:rPr lang="en-US" dirty="0" smtClean="0"/>
              <a:t>certificate authorities </a:t>
            </a:r>
            <a:r>
              <a:rPr lang="en-US" dirty="0"/>
              <a:t>(CAs) provide services similar </a:t>
            </a:r>
            <a:r>
              <a:rPr lang="en-US" dirty="0" smtClean="0"/>
              <a:t>to those </a:t>
            </a:r>
            <a:r>
              <a:rPr lang="en-US" dirty="0"/>
              <a:t>of the Department of Motor </a:t>
            </a:r>
            <a:r>
              <a:rPr lang="en-US" dirty="0" smtClean="0"/>
              <a:t>Vehicles (</a:t>
            </a:r>
            <a:r>
              <a:rPr lang="en-US" dirty="0"/>
              <a:t>DMV</a:t>
            </a:r>
            <a:r>
              <a:rPr lang="en-US" dirty="0" smtClean="0"/>
              <a:t>).</a:t>
            </a:r>
            <a:endParaRPr lang="en-US" dirty="0"/>
          </a:p>
        </p:txBody>
      </p:sp>
    </p:spTree>
    <p:extLst>
      <p:ext uri="{BB962C8B-B14F-4D97-AF65-F5344CB8AC3E}">
        <p14:creationId xmlns:p14="http://schemas.microsoft.com/office/powerpoint/2010/main" val="362555080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quarter" idx="13"/>
          </p:nvPr>
        </p:nvSpPr>
        <p:spPr/>
        <p:txBody>
          <a:bodyPr/>
          <a:lstStyle/>
          <a:p>
            <a:r>
              <a:rPr lang="en-US" dirty="0"/>
              <a:t>Figure 6.1 Without PKIs, individuals could spoof others’ identities.</a:t>
            </a:r>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6866" y="1600200"/>
            <a:ext cx="4430268" cy="4092584"/>
          </a:xfrm>
          <a:prstGeom prst="rect">
            <a:avLst/>
          </a:prstGeom>
        </p:spPr>
      </p:pic>
    </p:spTree>
    <p:extLst>
      <p:ext uri="{BB962C8B-B14F-4D97-AF65-F5344CB8AC3E}">
        <p14:creationId xmlns:p14="http://schemas.microsoft.com/office/powerpoint/2010/main" val="129636597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 Role of People in Security</Template>
  <TotalTime>7002</TotalTime>
  <Words>20984</Words>
  <Application>Microsoft Office PowerPoint</Application>
  <PresentationFormat>On-screen Show (4:3)</PresentationFormat>
  <Paragraphs>1358</Paragraphs>
  <Slides>168</Slides>
  <Notes>148</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168</vt:i4>
      </vt:variant>
    </vt:vector>
  </HeadingPairs>
  <TitlesOfParts>
    <vt:vector size="176" baseType="lpstr">
      <vt:lpstr>ＭＳ Ｐゴシック</vt:lpstr>
      <vt:lpstr>ヒラギノ角ゴ Pro W3</vt:lpstr>
      <vt:lpstr>Arial</vt:lpstr>
      <vt:lpstr>Calibri</vt:lpstr>
      <vt:lpstr>Century</vt:lpstr>
      <vt:lpstr>Courier New</vt:lpstr>
      <vt:lpstr>Wingdings</vt:lpstr>
      <vt:lpstr>Office Theme</vt:lpstr>
      <vt:lpstr>Module 4 Cryptography and Public Key Infrastructure – Part 1</vt:lpstr>
      <vt:lpstr>Module 4 Learning Objectives</vt:lpstr>
      <vt:lpstr>Module 4 Learning Resources</vt:lpstr>
      <vt:lpstr>Key Terms</vt:lpstr>
      <vt:lpstr>Key Terms (continued)</vt:lpstr>
      <vt:lpstr>Introduction</vt:lpstr>
      <vt:lpstr>Introduction (continued)</vt:lpstr>
      <vt:lpstr>Cryptography in Practice</vt:lpstr>
      <vt:lpstr>Cryptography in Practice (continued)</vt:lpstr>
      <vt:lpstr>Levels of Protection of a Cryptosystem</vt:lpstr>
      <vt:lpstr>Descending List of Risks/Benefits (continued)</vt:lpstr>
      <vt:lpstr>Fundamental Methods</vt:lpstr>
      <vt:lpstr>Fundamental Methods (continued)</vt:lpstr>
      <vt:lpstr>Fundamental Methods (continued)</vt:lpstr>
      <vt:lpstr>Comparative Strengths and Performance of Algorithms</vt:lpstr>
      <vt:lpstr>Comparative Strengths and Performance of Algorithms (continued)</vt:lpstr>
      <vt:lpstr>Historical Perspective</vt:lpstr>
      <vt:lpstr>Substitution Ciphers</vt:lpstr>
      <vt:lpstr>PowerPoint Presentation</vt:lpstr>
      <vt:lpstr>Substitution Ciphers (continued)</vt:lpstr>
      <vt:lpstr>PowerPoint Presentation</vt:lpstr>
      <vt:lpstr>Vigenère Cipher</vt:lpstr>
      <vt:lpstr>PowerPoint Presentation</vt:lpstr>
      <vt:lpstr>Vigenère Cipher (continued)</vt:lpstr>
      <vt:lpstr>One-Time Pad</vt:lpstr>
      <vt:lpstr>Algorithms</vt:lpstr>
      <vt:lpstr>Algorithms (continued)</vt:lpstr>
      <vt:lpstr>PowerPoint Presentation</vt:lpstr>
      <vt:lpstr>Algorithms (continued)</vt:lpstr>
      <vt:lpstr>Algorithms (continued)</vt:lpstr>
      <vt:lpstr>PowerPoint Presentation</vt:lpstr>
      <vt:lpstr>Key Management</vt:lpstr>
      <vt:lpstr>Key Management (continued)</vt:lpstr>
      <vt:lpstr>Random Numbers</vt:lpstr>
      <vt:lpstr>Module 4 Cryptography and Public Key Infrastructure – Part 2</vt:lpstr>
      <vt:lpstr>Hashing Functions</vt:lpstr>
      <vt:lpstr>PowerPoint Presentation</vt:lpstr>
      <vt:lpstr>Hashing Functions (continued)</vt:lpstr>
      <vt:lpstr>PowerPoint Presentation</vt:lpstr>
      <vt:lpstr>Collision Attack</vt:lpstr>
      <vt:lpstr>Popular Hash Algorithms </vt:lpstr>
      <vt:lpstr>SHA</vt:lpstr>
      <vt:lpstr>Individual Standards of SHA</vt:lpstr>
      <vt:lpstr>RIPEMD</vt:lpstr>
      <vt:lpstr>Message Digest</vt:lpstr>
      <vt:lpstr>MD2</vt:lpstr>
      <vt:lpstr>MD4</vt:lpstr>
      <vt:lpstr>MD5</vt:lpstr>
      <vt:lpstr>Hashing Summary</vt:lpstr>
      <vt:lpstr>Symmetric Encryption</vt:lpstr>
      <vt:lpstr>PowerPoint Presentation</vt:lpstr>
      <vt:lpstr>Data Encryption Standard (DES)</vt:lpstr>
      <vt:lpstr>DES (continued)</vt:lpstr>
      <vt:lpstr>3DES</vt:lpstr>
      <vt:lpstr>PowerPoint Presentation</vt:lpstr>
      <vt:lpstr>AES</vt:lpstr>
      <vt:lpstr>Block vs. Stream</vt:lpstr>
      <vt:lpstr>Symmetric Encryption Summary </vt:lpstr>
      <vt:lpstr>Asymmetric Encryption</vt:lpstr>
      <vt:lpstr>Asymmetric Encryption (continued)</vt:lpstr>
      <vt:lpstr>Asymmetric Encryption (continued)</vt:lpstr>
      <vt:lpstr>Diffie-Hellman (DH)</vt:lpstr>
      <vt:lpstr>RSA</vt:lpstr>
      <vt:lpstr>RSA (continued)</vt:lpstr>
      <vt:lpstr>ElGamal</vt:lpstr>
      <vt:lpstr>Elliptic Curve Cryptography (ECC) </vt:lpstr>
      <vt:lpstr>Elliptical Curve</vt:lpstr>
      <vt:lpstr>Asymmetric Encryption Summary</vt:lpstr>
      <vt:lpstr>Symmetric vs. Asymmetric</vt:lpstr>
      <vt:lpstr>Quantum Cryptography</vt:lpstr>
      <vt:lpstr>Steganography</vt:lpstr>
      <vt:lpstr>Steganography (continued)</vt:lpstr>
      <vt:lpstr>Googling Steganography</vt:lpstr>
      <vt:lpstr>PowerPoint Presentation</vt:lpstr>
      <vt:lpstr>Cryptography Algorithm Use</vt:lpstr>
      <vt:lpstr>Confidentiality</vt:lpstr>
      <vt:lpstr>Integrity</vt:lpstr>
      <vt:lpstr>Authentication</vt:lpstr>
      <vt:lpstr>Nonrepudiation</vt:lpstr>
      <vt:lpstr>Cipher Suites</vt:lpstr>
      <vt:lpstr>Key Exchange</vt:lpstr>
      <vt:lpstr>Key Escrow</vt:lpstr>
      <vt:lpstr>Session Keys</vt:lpstr>
      <vt:lpstr>Ephemeral Keys</vt:lpstr>
      <vt:lpstr>Key Stretching</vt:lpstr>
      <vt:lpstr>Secrecy Principles</vt:lpstr>
      <vt:lpstr>Transport Encryption</vt:lpstr>
      <vt:lpstr>Digital Signatures</vt:lpstr>
      <vt:lpstr>Digital Rights Management (DRM)</vt:lpstr>
      <vt:lpstr>Cryptographic Applications</vt:lpstr>
      <vt:lpstr>Use of Proven Technologies</vt:lpstr>
      <vt:lpstr>Module 4 Cryptography and Public Key Infrastructure – Part 3</vt:lpstr>
      <vt:lpstr>Public Key Infrastructure (PKI)</vt:lpstr>
      <vt:lpstr>Key Terms</vt:lpstr>
      <vt:lpstr>Key Terms (continued)</vt:lpstr>
      <vt:lpstr>Key Terms (continued)</vt:lpstr>
      <vt:lpstr>The Basics of Public Key Infrastructures</vt:lpstr>
      <vt:lpstr>The Basics of Public Key Infrastructures (continued)</vt:lpstr>
      <vt:lpstr>PowerPoint Presentation</vt:lpstr>
      <vt:lpstr>The Basics of Public Key Infrastructures (continued)</vt:lpstr>
      <vt:lpstr>PowerPoint Presentation</vt:lpstr>
      <vt:lpstr>The Basics of Public Key Infrastructures (continued)</vt:lpstr>
      <vt:lpstr>The Basics of Public Key Infrastructures (continued)</vt:lpstr>
      <vt:lpstr>Certificate Authorities</vt:lpstr>
      <vt:lpstr>Certificate Authorities (continued)</vt:lpstr>
      <vt:lpstr>Registration Authorities</vt:lpstr>
      <vt:lpstr>Registration Authorities (continued)</vt:lpstr>
      <vt:lpstr>PowerPoint Presentation</vt:lpstr>
      <vt:lpstr>PowerPoint Presentation</vt:lpstr>
      <vt:lpstr>Local Registration Authorities</vt:lpstr>
      <vt:lpstr>Digital Certificates</vt:lpstr>
      <vt:lpstr>PowerPoint Presentation</vt:lpstr>
      <vt:lpstr>PowerPoint Presentation</vt:lpstr>
      <vt:lpstr>Certificate Extensions</vt:lpstr>
      <vt:lpstr>Certificate Extensions (continued)</vt:lpstr>
      <vt:lpstr>Certificate Extensions (continued)</vt:lpstr>
      <vt:lpstr>Certificate Attributes</vt:lpstr>
      <vt:lpstr>PowerPoint Presentation</vt:lpstr>
      <vt:lpstr>Certificate Lifecycles</vt:lpstr>
      <vt:lpstr>Registration and Generation</vt:lpstr>
      <vt:lpstr>Registration and Generation (continued)</vt:lpstr>
      <vt:lpstr>CSR</vt:lpstr>
      <vt:lpstr>Renewal</vt:lpstr>
      <vt:lpstr>Renewal (continued)</vt:lpstr>
      <vt:lpstr>Suspension</vt:lpstr>
      <vt:lpstr>Revocation</vt:lpstr>
      <vt:lpstr>Revocation (continued)</vt:lpstr>
      <vt:lpstr>PowerPoint Presentation</vt:lpstr>
      <vt:lpstr>PowerPoint Presentation</vt:lpstr>
      <vt:lpstr>Revocation (continued)</vt:lpstr>
      <vt:lpstr>Revocation (continued)</vt:lpstr>
      <vt:lpstr>Key Destruction</vt:lpstr>
      <vt:lpstr>Module 4 Cryptography and Public Key Infrastructure – Part 4</vt:lpstr>
      <vt:lpstr>Certificate Repositories</vt:lpstr>
      <vt:lpstr>Trust and Certificate Verification</vt:lpstr>
      <vt:lpstr>PowerPoint Presentation</vt:lpstr>
      <vt:lpstr>PowerPoint Presentation</vt:lpstr>
      <vt:lpstr>Centralized and Decentralized Infrastructures</vt:lpstr>
      <vt:lpstr>Centralized and Decentralized Infrastructures (continued)</vt:lpstr>
      <vt:lpstr>Hardware Security Modules</vt:lpstr>
      <vt:lpstr>Private Key Protection</vt:lpstr>
      <vt:lpstr>Key Recovery</vt:lpstr>
      <vt:lpstr>Key Recovery (continued)</vt:lpstr>
      <vt:lpstr>Key Recovery (continued)</vt:lpstr>
      <vt:lpstr>Key Escrow</vt:lpstr>
      <vt:lpstr>Public Certificate Authorities</vt:lpstr>
      <vt:lpstr>Public Certificate Authorities (continued)</vt:lpstr>
      <vt:lpstr>In-House Certificate Authorities</vt:lpstr>
      <vt:lpstr>Choosing Between a Public CA and  an In-House CA</vt:lpstr>
      <vt:lpstr>Outsourced Certificate Authorities</vt:lpstr>
      <vt:lpstr>PowerPoint Presentation</vt:lpstr>
      <vt:lpstr>Tying Different PKIs Together</vt:lpstr>
      <vt:lpstr>Trust Models</vt:lpstr>
      <vt:lpstr>Trust Models (continued)</vt:lpstr>
      <vt:lpstr>PowerPoint Presentation</vt:lpstr>
      <vt:lpstr>Trust Models (continued)</vt:lpstr>
      <vt:lpstr>Trust Models (continued)</vt:lpstr>
      <vt:lpstr>Trust Models (continued)</vt:lpstr>
      <vt:lpstr>PowerPoint Presentation</vt:lpstr>
      <vt:lpstr>Trust Models (continued)</vt:lpstr>
      <vt:lpstr>PowerPoint Presentation</vt:lpstr>
      <vt:lpstr>Trust Models (continued)</vt:lpstr>
      <vt:lpstr>PowerPoint Presentation</vt:lpstr>
      <vt:lpstr>PowerPoint Presentation</vt:lpstr>
      <vt:lpstr>Trust Models (continued)</vt:lpstr>
      <vt:lpstr>PowerPoint Presentation</vt:lpstr>
      <vt:lpstr>Certificate-Based Threats</vt:lpstr>
      <vt:lpstr>Stolen Certificates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Physical Security</dc:title>
  <dc:creator>Dee Mike</dc:creator>
  <cp:lastModifiedBy>Jianming Yong</cp:lastModifiedBy>
  <cp:revision>445</cp:revision>
  <cp:lastPrinted>2018-08-04T08:05:04Z</cp:lastPrinted>
  <dcterms:created xsi:type="dcterms:W3CDTF">2010-03-19T19:23:12Z</dcterms:created>
  <dcterms:modified xsi:type="dcterms:W3CDTF">2018-11-14T08:10:14Z</dcterms:modified>
</cp:coreProperties>
</file>